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75" r:id="rId5"/>
    <p:sldId id="272" r:id="rId6"/>
    <p:sldId id="288" r:id="rId7"/>
    <p:sldId id="289" r:id="rId8"/>
    <p:sldId id="263" r:id="rId9"/>
    <p:sldId id="273" r:id="rId10"/>
    <p:sldId id="274" r:id="rId11"/>
    <p:sldId id="290" r:id="rId12"/>
    <p:sldId id="271" r:id="rId13"/>
    <p:sldId id="277" r:id="rId14"/>
    <p:sldId id="270" r:id="rId15"/>
    <p:sldId id="259" r:id="rId16"/>
    <p:sldId id="279" r:id="rId17"/>
    <p:sldId id="295" r:id="rId18"/>
    <p:sldId id="302" r:id="rId19"/>
    <p:sldId id="303" r:id="rId20"/>
    <p:sldId id="306" r:id="rId21"/>
    <p:sldId id="292" r:id="rId22"/>
    <p:sldId id="293" r:id="rId23"/>
    <p:sldId id="296" r:id="rId24"/>
    <p:sldId id="297" r:id="rId25"/>
    <p:sldId id="298" r:id="rId26"/>
    <p:sldId id="280" r:id="rId27"/>
    <p:sldId id="286" r:id="rId28"/>
    <p:sldId id="308" r:id="rId29"/>
    <p:sldId id="281" r:id="rId30"/>
    <p:sldId id="307" r:id="rId31"/>
    <p:sldId id="309" r:id="rId32"/>
    <p:sldId id="305" r:id="rId33"/>
    <p:sldId id="300" r:id="rId34"/>
    <p:sldId id="301" r:id="rId35"/>
    <p:sldId id="262" r:id="rId36"/>
    <p:sldId id="276" r:id="rId37"/>
    <p:sldId id="31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343" autoAdjust="0"/>
  </p:normalViewPr>
  <p:slideViewPr>
    <p:cSldViewPr snapToGrid="0">
      <p:cViewPr varScale="1">
        <p:scale>
          <a:sx n="88" d="100"/>
          <a:sy n="88" d="100"/>
        </p:scale>
        <p:origin x="46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82AE187-D86D-45B2-ADCD-9332ED1F7904}" type="datetimeFigureOut">
              <a:rPr lang="en-IN" smtClean="0"/>
              <a:t>02-10-2023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870277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82AE187-D86D-45B2-ADCD-9332ED1F7904}" type="datetimeFigureOut">
              <a:rPr lang="en-IN" smtClean="0"/>
              <a:t>02-10-2023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38522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82AE187-D86D-45B2-ADCD-9332ED1F7904}" type="datetimeFigureOut">
              <a:rPr lang="en-IN" smtClean="0"/>
              <a:t>02-10-2023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3579750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82AE187-D86D-45B2-ADCD-9332ED1F7904}" type="datetimeFigureOut">
              <a:rPr lang="en-IN" smtClean="0"/>
              <a:t>02-10-2023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744630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2AE187-D86D-45B2-ADCD-9332ED1F7904}" type="datetimeFigureOut">
              <a:rPr lang="en-IN" smtClean="0"/>
              <a:t>02-10-2023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1517443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82AE187-D86D-45B2-ADCD-9332ED1F7904}" type="datetimeFigureOut">
              <a:rPr lang="en-IN" smtClean="0"/>
              <a:t>02-10-2023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1654583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82AE187-D86D-45B2-ADCD-9332ED1F7904}" type="datetimeFigureOut">
              <a:rPr lang="en-IN" smtClean="0"/>
              <a:t>02-10-2023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2065942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82AE187-D86D-45B2-ADCD-9332ED1F7904}" type="datetimeFigureOut">
              <a:rPr lang="en-IN" smtClean="0"/>
              <a:t>02-10-2023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544491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2AE187-D86D-45B2-ADCD-9332ED1F7904}" type="datetimeFigureOut">
              <a:rPr lang="en-IN" smtClean="0"/>
              <a:t>02-10-2023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696193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2AE187-D86D-45B2-ADCD-9332ED1F7904}" type="datetimeFigureOut">
              <a:rPr lang="en-IN" smtClean="0"/>
              <a:t>02-10-2023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1587470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2AE187-D86D-45B2-ADCD-9332ED1F7904}" type="datetimeFigureOut">
              <a:rPr lang="en-IN" smtClean="0"/>
              <a:t>02-10-2023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F5314A6-8B8B-47D8-91FC-77B5A8667B38}" type="slidenum">
              <a:rPr lang="en-IN" smtClean="0"/>
              <a:t>‹#›</a:t>
            </a:fld>
            <a:endParaRPr lang="en-IN"/>
          </a:p>
        </p:txBody>
      </p:sp>
    </p:spTree>
    <p:extLst>
      <p:ext uri="{BB962C8B-B14F-4D97-AF65-F5344CB8AC3E}">
        <p14:creationId xmlns:p14="http://schemas.microsoft.com/office/powerpoint/2010/main" val="3803459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2AE187-D86D-45B2-ADCD-9332ED1F7904}" type="datetimeFigureOut">
              <a:rPr lang="en-IN" smtClean="0"/>
              <a:t>02-10-2023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5314A6-8B8B-47D8-91FC-77B5A8667B38}" type="slidenum">
              <a:rPr lang="en-IN" smtClean="0"/>
              <a:t>‹#›</a:t>
            </a:fld>
            <a:endParaRPr lang="en-IN"/>
          </a:p>
        </p:txBody>
      </p:sp>
    </p:spTree>
    <p:extLst>
      <p:ext uri="{BB962C8B-B14F-4D97-AF65-F5344CB8AC3E}">
        <p14:creationId xmlns:p14="http://schemas.microsoft.com/office/powerpoint/2010/main" val="1454568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258135" cy="6858000"/>
          </a:xfrm>
          <a:prstGeom prst="rect">
            <a:avLst/>
          </a:prstGeom>
        </p:spPr>
      </p:pic>
    </p:spTree>
    <p:extLst>
      <p:ext uri="{BB962C8B-B14F-4D97-AF65-F5344CB8AC3E}">
        <p14:creationId xmlns:p14="http://schemas.microsoft.com/office/powerpoint/2010/main" val="4270232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8175" y="598820"/>
            <a:ext cx="10982325" cy="5509200"/>
          </a:xfrm>
          <a:prstGeom prst="rect">
            <a:avLst/>
          </a:prstGeom>
        </p:spPr>
        <p:txBody>
          <a:bodyPr wrap="square">
            <a:spAutoFit/>
          </a:bodyPr>
          <a:lstStyle/>
          <a:p>
            <a:endParaRPr lang="en-IN" sz="1600" dirty="0">
              <a:latin typeface="Times New Roman" panose="02020603050405020304" pitchFamily="18" charset="0"/>
              <a:cs typeface="Times New Roman" panose="02020603050405020304" pitchFamily="18" charset="0"/>
            </a:endParaRPr>
          </a:p>
          <a:p>
            <a:r>
              <a:rPr lang="en-US" sz="1600" b="1" u="sng" dirty="0">
                <a:latin typeface="Times New Roman" panose="02020603050405020304" pitchFamily="18" charset="0"/>
                <a:cs typeface="Times New Roman" panose="02020603050405020304" pitchFamily="18" charset="0"/>
              </a:rPr>
              <a:t>Physical </a:t>
            </a:r>
            <a:r>
              <a:rPr lang="en-US" sz="1600" b="1" u="sng" dirty="0" smtClean="0">
                <a:latin typeface="Times New Roman" panose="02020603050405020304" pitchFamily="18" charset="0"/>
                <a:cs typeface="Times New Roman" panose="02020603050405020304" pitchFamily="18" charset="0"/>
              </a:rPr>
              <a:t>Examination</a:t>
            </a:r>
            <a:r>
              <a:rPr lang="en-US" sz="1600" b="1" dirty="0" smtClean="0">
                <a:latin typeface="Times New Roman" panose="02020603050405020304" pitchFamily="18" charset="0"/>
                <a:cs typeface="Times New Roman" panose="02020603050405020304" pitchFamily="18" charset="0"/>
              </a:rPr>
              <a:t>: Any diagnosis documented as current should be coded appropriately</a:t>
            </a:r>
            <a:r>
              <a:rPr lang="en-US" sz="1600" dirty="0" smtClean="0">
                <a:latin typeface="Times New Roman" panose="02020603050405020304" pitchFamily="18" charset="0"/>
                <a:cs typeface="Times New Roman" panose="02020603050405020304" pitchFamily="18" charset="0"/>
              </a:rPr>
              <a:t>. Additional Supporting </a:t>
            </a:r>
            <a:r>
              <a:rPr lang="en-US" sz="1600" dirty="0">
                <a:latin typeface="Times New Roman" panose="02020603050405020304" pitchFamily="18" charset="0"/>
                <a:cs typeface="Times New Roman" panose="02020603050405020304" pitchFamily="18" charset="0"/>
              </a:rPr>
              <a:t>documentation is not required</a:t>
            </a:r>
            <a:r>
              <a:rPr lang="en-US" sz="1600" dirty="0" smtClean="0">
                <a:latin typeface="Times New Roman" panose="02020603050405020304" pitchFamily="18" charset="0"/>
                <a:cs typeface="Times New Roman" panose="02020603050405020304" pitchFamily="18" charset="0"/>
              </a:rPr>
              <a:t>. Ostomy conditions can accept from Physical Examination.</a:t>
            </a:r>
          </a:p>
          <a:p>
            <a:endParaRPr lang="en-US" sz="1600" dirty="0">
              <a:latin typeface="Times New Roman" panose="02020603050405020304" pitchFamily="18" charset="0"/>
              <a:cs typeface="Times New Roman" panose="02020603050405020304" pitchFamily="18" charset="0"/>
            </a:endParaRPr>
          </a:p>
          <a:p>
            <a:r>
              <a:rPr lang="en-US" sz="1600" b="1" u="sng" dirty="0">
                <a:latin typeface="Times New Roman" panose="02020603050405020304" pitchFamily="18" charset="0"/>
                <a:cs typeface="Times New Roman" panose="02020603050405020304" pitchFamily="18" charset="0"/>
              </a:rPr>
              <a:t>A/P</a:t>
            </a:r>
            <a:r>
              <a:rPr lang="en-US" sz="1600" b="1"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Accept all </a:t>
            </a:r>
            <a:r>
              <a:rPr lang="en-US" sz="1600" dirty="0" smtClean="0">
                <a:latin typeface="Times New Roman" panose="02020603050405020304" pitchFamily="18" charset="0"/>
                <a:cs typeface="Times New Roman" panose="02020603050405020304" pitchFamily="18" charset="0"/>
              </a:rPr>
              <a:t>chronic condition directly. Acute </a:t>
            </a:r>
            <a:r>
              <a:rPr lang="en-US" sz="1600" dirty="0">
                <a:latin typeface="Times New Roman" panose="02020603050405020304" pitchFamily="18" charset="0"/>
                <a:cs typeface="Times New Roman" panose="02020603050405020304" pitchFamily="18" charset="0"/>
              </a:rPr>
              <a:t>conditions in the A&amp;P </a:t>
            </a:r>
            <a:r>
              <a:rPr lang="en-US" sz="1600" b="1" dirty="0">
                <a:solidFill>
                  <a:srgbClr val="00B0F0"/>
                </a:solidFill>
                <a:latin typeface="Times New Roman" panose="02020603050405020304" pitchFamily="18" charset="0"/>
                <a:cs typeface="Times New Roman" panose="02020603050405020304" pitchFamily="18" charset="0"/>
              </a:rPr>
              <a:t>of an outpatient encounter should be given careful attention/review to determine if the condition is actively acute or historical. </a:t>
            </a:r>
            <a:endParaRPr lang="en-US" sz="1600" dirty="0">
              <a:solidFill>
                <a:srgbClr val="00B0F0"/>
              </a:solidFill>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Neoplasms </a:t>
            </a:r>
            <a:r>
              <a:rPr lang="en-US" sz="1600" dirty="0">
                <a:latin typeface="Times New Roman" panose="02020603050405020304" pitchFamily="18" charset="0"/>
                <a:cs typeface="Times New Roman" panose="02020603050405020304" pitchFamily="18" charset="0"/>
              </a:rPr>
              <a:t>in the A&amp;P require </a:t>
            </a:r>
            <a:r>
              <a:rPr lang="en-US" sz="1600" b="1" dirty="0">
                <a:latin typeface="Times New Roman" panose="02020603050405020304" pitchFamily="18" charset="0"/>
                <a:cs typeface="Times New Roman" panose="02020603050405020304" pitchFamily="18" charset="0"/>
              </a:rPr>
              <a:t>current, supporting </a:t>
            </a:r>
            <a:r>
              <a:rPr lang="en-US" sz="1600" dirty="0">
                <a:latin typeface="Times New Roman" panose="02020603050405020304" pitchFamily="18" charset="0"/>
                <a:cs typeface="Times New Roman" panose="02020603050405020304" pitchFamily="18" charset="0"/>
              </a:rPr>
              <a:t>documentation to code as active.</a:t>
            </a:r>
          </a:p>
          <a:p>
            <a:r>
              <a:rPr lang="en-US" sz="1600" dirty="0" smtClean="0">
                <a:latin typeface="Times New Roman" panose="02020603050405020304" pitchFamily="18" charset="0"/>
                <a:cs typeface="Times New Roman" panose="02020603050405020304" pitchFamily="18" charset="0"/>
              </a:rPr>
              <a:t>Example</a:t>
            </a:r>
            <a:r>
              <a:rPr lang="en-US" sz="1600" dirty="0">
                <a:latin typeface="Times New Roman" panose="02020603050405020304" pitchFamily="18" charset="0"/>
                <a:cs typeface="Times New Roman" panose="02020603050405020304" pitchFamily="18" charset="0"/>
              </a:rPr>
              <a:t>: refusal of treatment, current curable treatment, referral for surgery , cancer is terminal, referral to hospice</a:t>
            </a:r>
            <a:endParaRPr lang="en-US" sz="1600" dirty="0" smtClean="0">
              <a:latin typeface="Times New Roman" panose="02020603050405020304" pitchFamily="18" charset="0"/>
              <a:cs typeface="Times New Roman" panose="02020603050405020304" pitchFamily="18" charset="0"/>
            </a:endParaRPr>
          </a:p>
          <a:p>
            <a:endParaRPr lang="en-US" sz="1600" dirty="0" smtClean="0">
              <a:latin typeface="Times New Roman" panose="02020603050405020304" pitchFamily="18" charset="0"/>
              <a:cs typeface="Times New Roman" panose="02020603050405020304" pitchFamily="18" charset="0"/>
            </a:endParaRPr>
          </a:p>
          <a:p>
            <a:r>
              <a:rPr lang="en-US" sz="1600" b="1" dirty="0" smtClean="0">
                <a:latin typeface="Times New Roman" panose="02020603050405020304" pitchFamily="18" charset="0"/>
                <a:cs typeface="Times New Roman" panose="02020603050405020304" pitchFamily="18" charset="0"/>
              </a:rPr>
              <a:t>Below are some chronic conditions Active voice examples by provider documentation. Directly capture the following verbiages in HPI and A/P except Critical acute Conditions.</a:t>
            </a:r>
            <a:endParaRPr lang="en-US" sz="1600" b="1" dirty="0">
              <a:latin typeface="Times New Roman" panose="02020603050405020304" pitchFamily="18" charset="0"/>
              <a:cs typeface="Times New Roman" panose="02020603050405020304" pitchFamily="18" charset="0"/>
            </a:endParaRPr>
          </a:p>
          <a:p>
            <a:endParaRPr lang="en-IN" sz="1600" dirty="0">
              <a:solidFill>
                <a:srgbClr val="000000"/>
              </a:solidFill>
              <a:latin typeface="Times New Roman" panose="02020603050405020304" pitchFamily="18" charset="0"/>
              <a:cs typeface="Times New Roman" panose="02020603050405020304" pitchFamily="18" charset="0"/>
            </a:endParaRPr>
          </a:p>
          <a:p>
            <a:pPr marR="136100"/>
            <a:r>
              <a:rPr lang="en-IN" sz="1600" dirty="0">
                <a:solidFill>
                  <a:srgbClr val="002577"/>
                </a:solidFill>
                <a:latin typeface="Times New Roman" panose="02020603050405020304" pitchFamily="18" charset="0"/>
                <a:cs typeface="Times New Roman" panose="02020603050405020304" pitchFamily="18" charset="0"/>
              </a:rPr>
              <a:t>Active voice examples:</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Diabetic patient</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Comorbid conditions include: Diabetes, HTN and CAD</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Complicated by: Diabetes, CAD and CKD</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Patient has COPD</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Patient is asthmatic</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Patient remains hypertensive</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Patient with </a:t>
            </a:r>
            <a:r>
              <a:rPr lang="en-IN" sz="1600" dirty="0" smtClean="0">
                <a:solidFill>
                  <a:srgbClr val="4A4D4F"/>
                </a:solidFill>
                <a:latin typeface="Times New Roman" panose="02020603050405020304" pitchFamily="18" charset="0"/>
                <a:cs typeface="Times New Roman" panose="02020603050405020304" pitchFamily="18" charset="0"/>
              </a:rPr>
              <a:t>CHF</a:t>
            </a:r>
          </a:p>
          <a:p>
            <a:endParaRPr lang="en-IN" sz="1600" dirty="0"/>
          </a:p>
          <a:p>
            <a:endParaRPr lang="en-IN" sz="1600" dirty="0">
              <a:solidFill>
                <a:srgbClr val="4A4D4F"/>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638175" y="332962"/>
            <a:ext cx="7696200" cy="369332"/>
          </a:xfrm>
          <a:prstGeom prst="rect">
            <a:avLst/>
          </a:prstGeom>
          <a:noFill/>
        </p:spPr>
        <p:txBody>
          <a:bodyPr wrap="square" rtlCol="0">
            <a:spAutoFit/>
          </a:bodyPr>
          <a:lstStyle/>
          <a:p>
            <a:r>
              <a:rPr lang="en-IN" b="1" u="sng" dirty="0" smtClean="0">
                <a:latin typeface="Times New Roman" panose="02020603050405020304" pitchFamily="18" charset="0"/>
                <a:cs typeface="Times New Roman" panose="02020603050405020304" pitchFamily="18" charset="0"/>
              </a:rPr>
              <a:t>Diagnosis Coding:</a:t>
            </a:r>
            <a:endParaRPr lang="en-IN"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96037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136" y="1042690"/>
            <a:ext cx="10439400" cy="1323439"/>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Code all documented chronic conditions that coexist at the time of the visit when documented in the Assessment and Plan, provider’s active voice, or supporting documentation is present in the encounter note. </a:t>
            </a:r>
            <a:endParaRPr lang="en-US" sz="1600" dirty="0" smtClean="0">
              <a:latin typeface="Times New Roman" panose="02020603050405020304" pitchFamily="18" charset="0"/>
              <a:cs typeface="Times New Roman" panose="02020603050405020304" pitchFamily="18" charset="0"/>
            </a:endParaRPr>
          </a:p>
          <a:p>
            <a:r>
              <a:rPr lang="en-US" sz="1600" b="1" dirty="0" smtClean="0">
                <a:solidFill>
                  <a:srgbClr val="FF0000"/>
                </a:solidFill>
                <a:latin typeface="Times New Roman" panose="02020603050405020304" pitchFamily="18" charset="0"/>
                <a:cs typeface="Times New Roman" panose="02020603050405020304" pitchFamily="18" charset="0"/>
              </a:rPr>
              <a:t>Do </a:t>
            </a:r>
            <a:r>
              <a:rPr lang="en-US" sz="1600" b="1" dirty="0">
                <a:solidFill>
                  <a:srgbClr val="FF0000"/>
                </a:solidFill>
                <a:latin typeface="Times New Roman" panose="02020603050405020304" pitchFamily="18" charset="0"/>
                <a:cs typeface="Times New Roman" panose="02020603050405020304" pitchFamily="18" charset="0"/>
              </a:rPr>
              <a:t>not </a:t>
            </a:r>
            <a:r>
              <a:rPr lang="en-US" sz="1600" b="1" dirty="0" smtClean="0">
                <a:solidFill>
                  <a:srgbClr val="FF0000"/>
                </a:solidFill>
                <a:latin typeface="Times New Roman" panose="02020603050405020304" pitchFamily="18" charset="0"/>
                <a:cs typeface="Times New Roman" panose="02020603050405020304" pitchFamily="18" charset="0"/>
              </a:rPr>
              <a:t>code conditions that were previously treated and </a:t>
            </a:r>
            <a:r>
              <a:rPr lang="en-US" sz="1600" b="1" dirty="0">
                <a:solidFill>
                  <a:srgbClr val="FF0000"/>
                </a:solidFill>
                <a:latin typeface="Times New Roman" panose="02020603050405020304" pitchFamily="18" charset="0"/>
                <a:cs typeface="Times New Roman" panose="02020603050405020304" pitchFamily="18" charset="0"/>
              </a:rPr>
              <a:t>no longer </a:t>
            </a:r>
            <a:r>
              <a:rPr lang="en-US" sz="1600" b="1" dirty="0" smtClean="0">
                <a:solidFill>
                  <a:srgbClr val="FF0000"/>
                </a:solidFill>
                <a:latin typeface="Times New Roman" panose="02020603050405020304" pitchFamily="18" charset="0"/>
                <a:cs typeface="Times New Roman" panose="02020603050405020304" pitchFamily="18" charset="0"/>
              </a:rPr>
              <a:t>exist.</a:t>
            </a:r>
          </a:p>
          <a:p>
            <a:endParaRPr lang="en-US" sz="1600" b="1" dirty="0">
              <a:solidFill>
                <a:srgbClr val="FF0000"/>
              </a:solidFill>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Supporting documentation is required to determine if a condition can be coded as current or activ</a:t>
            </a:r>
            <a:r>
              <a:rPr lang="en-US" sz="1600" b="1" dirty="0" smtClean="0">
                <a:latin typeface="Times New Roman" panose="02020603050405020304" pitchFamily="18" charset="0"/>
                <a:cs typeface="Times New Roman" panose="02020603050405020304" pitchFamily="18" charset="0"/>
              </a:rPr>
              <a:t>e.</a:t>
            </a:r>
          </a:p>
        </p:txBody>
      </p:sp>
      <p:pic>
        <p:nvPicPr>
          <p:cNvPr id="3" name="Picture 2"/>
          <p:cNvPicPr>
            <a:picLocks noChangeAspect="1"/>
          </p:cNvPicPr>
          <p:nvPr/>
        </p:nvPicPr>
        <p:blipFill>
          <a:blip r:embed="rId2"/>
          <a:stretch>
            <a:fillRect/>
          </a:stretch>
        </p:blipFill>
        <p:spPr>
          <a:xfrm>
            <a:off x="933809" y="2543826"/>
            <a:ext cx="9868755" cy="769687"/>
          </a:xfrm>
          <a:prstGeom prst="rect">
            <a:avLst/>
          </a:prstGeom>
        </p:spPr>
      </p:pic>
    </p:spTree>
    <p:extLst>
      <p:ext uri="{BB962C8B-B14F-4D97-AF65-F5344CB8AC3E}">
        <p14:creationId xmlns:p14="http://schemas.microsoft.com/office/powerpoint/2010/main" val="2494339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424" y="442436"/>
            <a:ext cx="10496550" cy="4770537"/>
          </a:xfrm>
          <a:prstGeom prst="rect">
            <a:avLst/>
          </a:prstGeom>
        </p:spPr>
        <p:txBody>
          <a:bodyPr wrap="square">
            <a:spAutoFit/>
          </a:bodyPr>
          <a:lstStyle/>
          <a:p>
            <a:r>
              <a:rPr lang="en-IN" sz="1600" b="1" u="sng" dirty="0">
                <a:latin typeface="Times New Roman" panose="02020603050405020304" pitchFamily="18" charset="0"/>
                <a:cs typeface="Times New Roman" panose="02020603050405020304" pitchFamily="18" charset="0"/>
              </a:rPr>
              <a:t>PMH/PL: </a:t>
            </a:r>
          </a:p>
          <a:p>
            <a:endParaRPr lang="en-IN" sz="1600" b="1" u="sng"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If the diagnosis documented in PMH/PL , have to check the meat in medical record. If medication found in Medication List for diagnosis in PMH/PL can append </a:t>
            </a:r>
            <a:r>
              <a:rPr lang="en-IN" sz="1600" dirty="0" smtClean="0">
                <a:latin typeface="Times New Roman" panose="02020603050405020304" pitchFamily="18" charset="0"/>
                <a:cs typeface="Times New Roman" panose="02020603050405020304" pitchFamily="18" charset="0"/>
              </a:rPr>
              <a:t>F11.</a:t>
            </a:r>
          </a:p>
          <a:p>
            <a:pPr marL="285750"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Need </a:t>
            </a:r>
            <a:r>
              <a:rPr lang="en-US" sz="1600" dirty="0">
                <a:latin typeface="Times New Roman" panose="02020603050405020304" pitchFamily="18" charset="0"/>
                <a:cs typeface="Times New Roman" panose="02020603050405020304" pitchFamily="18" charset="0"/>
              </a:rPr>
              <a:t>tamper for all conditions under PMH/PL except </a:t>
            </a:r>
            <a:r>
              <a:rPr lang="en-US" sz="1600" dirty="0" smtClean="0">
                <a:latin typeface="Times New Roman" panose="02020603050405020304" pitchFamily="18" charset="0"/>
                <a:cs typeface="Times New Roman" panose="02020603050405020304" pitchFamily="18" charset="0"/>
              </a:rPr>
              <a:t>status codes (Amputation, Transplant , AIDS, etc..)</a:t>
            </a:r>
          </a:p>
          <a:p>
            <a:endParaRPr lang="en-IN"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Do </a:t>
            </a:r>
            <a:r>
              <a:rPr lang="en-US" sz="1600" b="1" dirty="0">
                <a:latin typeface="Times New Roman" panose="02020603050405020304" pitchFamily="18" charset="0"/>
                <a:cs typeface="Times New Roman" panose="02020603050405020304" pitchFamily="18" charset="0"/>
              </a:rPr>
              <a:t>not </a:t>
            </a:r>
            <a:r>
              <a:rPr lang="en-US" sz="1600" dirty="0">
                <a:latin typeface="Times New Roman" panose="02020603050405020304" pitchFamily="18" charset="0"/>
                <a:cs typeface="Times New Roman" panose="02020603050405020304" pitchFamily="18" charset="0"/>
              </a:rPr>
              <a:t>use labs as support for conditions documented within an encounter, unless linked by the provider. </a:t>
            </a:r>
            <a:endParaRPr lang="en-US" sz="1600" dirty="0" smtClean="0">
              <a:latin typeface="Times New Roman" panose="02020603050405020304" pitchFamily="18" charset="0"/>
              <a:cs typeface="Times New Roman" panose="02020603050405020304" pitchFamily="18" charset="0"/>
            </a:endParaRPr>
          </a:p>
          <a:p>
            <a:r>
              <a:rPr lang="en-US" sz="1600" dirty="0" smtClean="0">
                <a:solidFill>
                  <a:srgbClr val="FF0000"/>
                </a:solidFill>
                <a:latin typeface="Times New Roman" panose="02020603050405020304" pitchFamily="18" charset="0"/>
                <a:cs typeface="Times New Roman" panose="02020603050405020304" pitchFamily="18" charset="0"/>
              </a:rPr>
              <a:t>Lab </a:t>
            </a:r>
            <a:r>
              <a:rPr lang="en-US" sz="1600" dirty="0">
                <a:solidFill>
                  <a:srgbClr val="FF0000"/>
                </a:solidFill>
                <a:latin typeface="Times New Roman" panose="02020603050405020304" pitchFamily="18" charset="0"/>
                <a:cs typeface="Times New Roman" panose="02020603050405020304" pitchFamily="18" charset="0"/>
              </a:rPr>
              <a:t>orders/values are </a:t>
            </a:r>
            <a:r>
              <a:rPr lang="en-US" sz="1600" b="1" dirty="0">
                <a:solidFill>
                  <a:srgbClr val="FF0000"/>
                </a:solidFill>
                <a:latin typeface="Times New Roman" panose="02020603050405020304" pitchFamily="18" charset="0"/>
                <a:cs typeface="Times New Roman" panose="02020603050405020304" pitchFamily="18" charset="0"/>
              </a:rPr>
              <a:t>not </a:t>
            </a:r>
            <a:r>
              <a:rPr lang="en-US" sz="1600" dirty="0">
                <a:solidFill>
                  <a:srgbClr val="FF0000"/>
                </a:solidFill>
                <a:latin typeface="Times New Roman" panose="02020603050405020304" pitchFamily="18" charset="0"/>
                <a:cs typeface="Times New Roman" panose="02020603050405020304" pitchFamily="18" charset="0"/>
              </a:rPr>
              <a:t>considered supporting documentation</a:t>
            </a:r>
            <a:r>
              <a:rPr lang="en-US" sz="1600" dirty="0">
                <a:latin typeface="Times New Roman" panose="02020603050405020304" pitchFamily="18" charset="0"/>
                <a:cs typeface="Times New Roman" panose="02020603050405020304" pitchFamily="18" charset="0"/>
              </a:rPr>
              <a:t>. Additional documentation within the encounter must support these conditions as active and not resolved. </a:t>
            </a:r>
            <a:endParaRPr lang="en-US" sz="1600" dirty="0" smtClean="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en-US" sz="1600" b="1" u="sng" dirty="0" smtClean="0">
                <a:latin typeface="Times New Roman" panose="02020603050405020304" pitchFamily="18" charset="0"/>
                <a:cs typeface="Times New Roman" panose="02020603050405020304" pitchFamily="18" charset="0"/>
              </a:rPr>
              <a:t>Example:</a:t>
            </a:r>
          </a:p>
          <a:p>
            <a:r>
              <a:rPr lang="en-US" sz="1600" dirty="0" smtClean="0">
                <a:latin typeface="Times New Roman" panose="02020603050405020304" pitchFamily="18" charset="0"/>
                <a:cs typeface="Times New Roman" panose="02020603050405020304" pitchFamily="18" charset="0"/>
              </a:rPr>
              <a:t>A </a:t>
            </a:r>
            <a:r>
              <a:rPr lang="en-US" sz="1600" dirty="0">
                <a:latin typeface="Times New Roman" panose="02020603050405020304" pitchFamily="18" charset="0"/>
                <a:cs typeface="Times New Roman" panose="02020603050405020304" pitchFamily="18" charset="0"/>
              </a:rPr>
              <a:t>patient presents to the clinic for a follow up. Congestive Heart Failure is located within the Problem List. </a:t>
            </a:r>
          </a:p>
          <a:p>
            <a:r>
              <a:rPr lang="en-US" sz="1600" dirty="0">
                <a:latin typeface="Times New Roman" panose="02020603050405020304" pitchFamily="18" charset="0"/>
                <a:cs typeface="Times New Roman" panose="02020603050405020304" pitchFamily="18" charset="0"/>
              </a:rPr>
              <a:t>Lab results show BNP results from 1 month ago. No other supporting documentation is located within the encounter. </a:t>
            </a:r>
          </a:p>
          <a:p>
            <a:r>
              <a:rPr lang="en-US" sz="1600" dirty="0">
                <a:solidFill>
                  <a:srgbClr val="FF0000"/>
                </a:solidFill>
                <a:latin typeface="Times New Roman" panose="02020603050405020304" pitchFamily="18" charset="0"/>
                <a:cs typeface="Times New Roman" panose="02020603050405020304" pitchFamily="18" charset="0"/>
              </a:rPr>
              <a:t>Do </a:t>
            </a:r>
            <a:r>
              <a:rPr lang="en-US" sz="1600" b="1" dirty="0">
                <a:solidFill>
                  <a:srgbClr val="FF0000"/>
                </a:solidFill>
                <a:latin typeface="Times New Roman" panose="02020603050405020304" pitchFamily="18" charset="0"/>
                <a:cs typeface="Times New Roman" panose="02020603050405020304" pitchFamily="18" charset="0"/>
              </a:rPr>
              <a:t>not </a:t>
            </a:r>
            <a:r>
              <a:rPr lang="en-US" sz="1600" dirty="0">
                <a:solidFill>
                  <a:srgbClr val="FF0000"/>
                </a:solidFill>
                <a:latin typeface="Times New Roman" panose="02020603050405020304" pitchFamily="18" charset="0"/>
                <a:cs typeface="Times New Roman" panose="02020603050405020304" pitchFamily="18" charset="0"/>
              </a:rPr>
              <a:t>code I50.9, </a:t>
            </a:r>
            <a:r>
              <a:rPr lang="en-US" sz="1600" i="1" dirty="0">
                <a:solidFill>
                  <a:srgbClr val="FF0000"/>
                </a:solidFill>
                <a:latin typeface="Times New Roman" panose="02020603050405020304" pitchFamily="18" charset="0"/>
                <a:cs typeface="Times New Roman" panose="02020603050405020304" pitchFamily="18" charset="0"/>
              </a:rPr>
              <a:t>Heart failure, unspecified </a:t>
            </a:r>
            <a:endParaRPr lang="en-US" sz="1600" dirty="0">
              <a:solidFill>
                <a:srgbClr val="FF0000"/>
              </a:solidFill>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Rationale: </a:t>
            </a:r>
            <a:r>
              <a:rPr lang="en-US" sz="1600" dirty="0">
                <a:latin typeface="Times New Roman" panose="02020603050405020304" pitchFamily="18" charset="0"/>
                <a:cs typeface="Times New Roman" panose="02020603050405020304" pitchFamily="18" charset="0"/>
              </a:rPr>
              <a:t>Labs can no longer be used as support for conditions documented within an encounter, unless linked by the provider. </a:t>
            </a:r>
            <a:r>
              <a:rPr lang="en-US" sz="1600" dirty="0">
                <a:solidFill>
                  <a:srgbClr val="FF0000"/>
                </a:solidFill>
                <a:latin typeface="Times New Roman" panose="02020603050405020304" pitchFamily="18" charset="0"/>
                <a:cs typeface="Times New Roman" panose="02020603050405020304" pitchFamily="18" charset="0"/>
              </a:rPr>
              <a:t>Append Unsupported Condition (F7) </a:t>
            </a:r>
            <a:r>
              <a:rPr lang="en-US" sz="1600" dirty="0">
                <a:latin typeface="Times New Roman" panose="02020603050405020304" pitchFamily="18" charset="0"/>
                <a:cs typeface="Times New Roman" panose="02020603050405020304" pitchFamily="18" charset="0"/>
              </a:rPr>
              <a:t>to a diagnosis or condition present within the encounter that is not supported as active by the provider’s documentation</a:t>
            </a:r>
            <a:r>
              <a:rPr lang="en-US" sz="1600" dirty="0" smtClean="0">
                <a:latin typeface="Times New Roman" panose="02020603050405020304" pitchFamily="18" charset="0"/>
                <a:cs typeface="Times New Roman" panose="02020603050405020304" pitchFamily="18" charset="0"/>
              </a:rPr>
              <a:t>.</a:t>
            </a:r>
          </a:p>
          <a:p>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776286" y="4853916"/>
            <a:ext cx="10410825" cy="541067"/>
          </a:xfrm>
          <a:prstGeom prst="rect">
            <a:avLst/>
          </a:prstGeom>
        </p:spPr>
      </p:pic>
      <p:pic>
        <p:nvPicPr>
          <p:cNvPr id="4" name="Picture 3"/>
          <p:cNvPicPr>
            <a:picLocks noChangeAspect="1"/>
          </p:cNvPicPr>
          <p:nvPr/>
        </p:nvPicPr>
        <p:blipFill>
          <a:blip r:embed="rId3"/>
          <a:stretch>
            <a:fillRect/>
          </a:stretch>
        </p:blipFill>
        <p:spPr>
          <a:xfrm>
            <a:off x="733424" y="5694021"/>
            <a:ext cx="10410825" cy="556308"/>
          </a:xfrm>
          <a:prstGeom prst="rect">
            <a:avLst/>
          </a:prstGeom>
        </p:spPr>
      </p:pic>
    </p:spTree>
    <p:extLst>
      <p:ext uri="{BB962C8B-B14F-4D97-AF65-F5344CB8AC3E}">
        <p14:creationId xmlns:p14="http://schemas.microsoft.com/office/powerpoint/2010/main" val="1735819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1549" y="602040"/>
            <a:ext cx="10125075" cy="4708981"/>
          </a:xfrm>
          <a:prstGeom prst="rect">
            <a:avLst/>
          </a:prstGeom>
        </p:spPr>
        <p:txBody>
          <a:bodyPr wrap="square">
            <a:spAutoFit/>
          </a:bodyPr>
          <a:lstStyle/>
          <a:p>
            <a:r>
              <a:rPr lang="en-IN" sz="2800" b="1" dirty="0" smtClean="0">
                <a:latin typeface="Times New Roman" panose="02020603050405020304" pitchFamily="18" charset="0"/>
                <a:cs typeface="Times New Roman" panose="02020603050405020304" pitchFamily="18" charset="0"/>
              </a:rPr>
              <a:t>                                    </a:t>
            </a:r>
            <a:r>
              <a:rPr lang="en-IN" sz="2800" b="1" u="sng" dirty="0" smtClean="0">
                <a:latin typeface="Times New Roman" panose="02020603050405020304" pitchFamily="18" charset="0"/>
                <a:cs typeface="Times New Roman" panose="02020603050405020304" pitchFamily="18" charset="0"/>
              </a:rPr>
              <a:t>TELEHEALTH</a:t>
            </a:r>
          </a:p>
          <a:p>
            <a:pPr marL="285750" indent="-285750">
              <a:buFont typeface="Arial" panose="020B0604020202020204" pitchFamily="34" charset="0"/>
              <a:buChar char="•"/>
            </a:pPr>
            <a:endParaRPr lang="en-IN" sz="1600" dirty="0">
              <a:solidFill>
                <a:srgbClr val="00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IN" sz="1600" dirty="0">
              <a:solidFill>
                <a:srgbClr val="4A4D4F"/>
              </a:solidFill>
              <a:latin typeface="Times New Roman" panose="02020603050405020304" pitchFamily="18" charset="0"/>
              <a:cs typeface="Times New Roman" panose="02020603050405020304" pitchFamily="18" charset="0"/>
            </a:endParaRPr>
          </a:p>
          <a:p>
            <a:pPr marL="285750" marR="36630" indent="-285750">
              <a:buFont typeface="Arial" panose="020B0604020202020204" pitchFamily="34" charset="0"/>
              <a:buChar char="•"/>
            </a:pPr>
            <a:r>
              <a:rPr lang="en-US" sz="1600" b="1" dirty="0">
                <a:solidFill>
                  <a:srgbClr val="002577"/>
                </a:solidFill>
                <a:latin typeface="Times New Roman" panose="02020603050405020304" pitchFamily="18" charset="0"/>
                <a:cs typeface="Times New Roman" panose="02020603050405020304" pitchFamily="18" charset="0"/>
              </a:rPr>
              <a:t>Commercial HHS </a:t>
            </a:r>
            <a:r>
              <a:rPr lang="en-US" sz="1600" b="1" dirty="0" smtClean="0">
                <a:solidFill>
                  <a:srgbClr val="002577"/>
                </a:solidFill>
                <a:latin typeface="Times New Roman" panose="02020603050405020304" pitchFamily="18" charset="0"/>
                <a:cs typeface="Times New Roman" panose="02020603050405020304" pitchFamily="18" charset="0"/>
              </a:rPr>
              <a:t>–</a:t>
            </a:r>
          </a:p>
          <a:p>
            <a:pPr marL="285750" marR="3663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Telehealth/Telemedicine/Tele </a:t>
            </a:r>
            <a:r>
              <a:rPr lang="en-IN" sz="1600" dirty="0">
                <a:latin typeface="Times New Roman" panose="02020603050405020304" pitchFamily="18" charset="0"/>
                <a:cs typeface="Times New Roman" panose="02020603050405020304" pitchFamily="18" charset="0"/>
              </a:rPr>
              <a:t>psych/Tele note </a:t>
            </a:r>
            <a:r>
              <a:rPr lang="en-IN" sz="1600" dirty="0" smtClean="0">
                <a:latin typeface="Times New Roman" panose="02020603050405020304" pitchFamily="18" charset="0"/>
                <a:cs typeface="Times New Roman" panose="02020603050405020304" pitchFamily="18" charset="0"/>
              </a:rPr>
              <a:t>are acceptable for commercial health plans.</a:t>
            </a:r>
          </a:p>
          <a:p>
            <a:pPr marL="285750" marR="3663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If </a:t>
            </a:r>
            <a:r>
              <a:rPr lang="en-IN" sz="1600" dirty="0">
                <a:latin typeface="Times New Roman" panose="02020603050405020304" pitchFamily="18" charset="0"/>
                <a:cs typeface="Times New Roman" panose="02020603050405020304" pitchFamily="18" charset="0"/>
              </a:rPr>
              <a:t>any Telehealth/Telemedicine/Tele psych/Tele note encounters with PE and without video </a:t>
            </a:r>
            <a:r>
              <a:rPr lang="en-IN" sz="1600" dirty="0" smtClean="0">
                <a:latin typeface="Times New Roman" panose="02020603050405020304" pitchFamily="18" charset="0"/>
                <a:cs typeface="Times New Roman" panose="02020603050405020304" pitchFamily="18" charset="0"/>
              </a:rPr>
              <a:t>evidence are acceptable for commercial health plans.</a:t>
            </a:r>
          </a:p>
          <a:p>
            <a:pPr marL="28575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Audio/Video</a:t>
            </a:r>
            <a:r>
              <a:rPr lang="en-IN" sz="1600" dirty="0">
                <a:latin typeface="Times New Roman" panose="02020603050405020304" pitchFamily="18" charset="0"/>
                <a:cs typeface="Times New Roman" panose="02020603050405020304" pitchFamily="18" charset="0"/>
              </a:rPr>
              <a:t>, </a:t>
            </a:r>
            <a:r>
              <a:rPr lang="en-IN" sz="1600" dirty="0" smtClean="0">
                <a:latin typeface="Times New Roman" panose="02020603050405020304" pitchFamily="18" charset="0"/>
                <a:cs typeface="Times New Roman" panose="02020603050405020304" pitchFamily="18" charset="0"/>
              </a:rPr>
              <a:t>Virtual, </a:t>
            </a:r>
            <a:r>
              <a:rPr lang="en-IN" sz="1600" dirty="0">
                <a:latin typeface="Times New Roman" panose="02020603050405020304" pitchFamily="18" charset="0"/>
                <a:cs typeface="Times New Roman" panose="02020603050405020304" pitchFamily="18" charset="0"/>
              </a:rPr>
              <a:t>Visual, Audio-visual &amp; Two way communication: all these verbiages can be considered as Valid to code the document.</a:t>
            </a:r>
          </a:p>
          <a:p>
            <a:pPr marL="28575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Non-public facing remote communicate products would include, Amazon Chime, Cisco </a:t>
            </a:r>
            <a:r>
              <a:rPr lang="en-IN" sz="1600" dirty="0" err="1" smtClean="0">
                <a:latin typeface="Times New Roman" panose="02020603050405020304" pitchFamily="18" charset="0"/>
                <a:cs typeface="Times New Roman" panose="02020603050405020304" pitchFamily="18" charset="0"/>
              </a:rPr>
              <a:t>Webex</a:t>
            </a:r>
            <a:r>
              <a:rPr lang="en-IN" sz="1600" dirty="0" smtClean="0">
                <a:latin typeface="Times New Roman" panose="02020603050405020304" pitchFamily="18" charset="0"/>
                <a:cs typeface="Times New Roman" panose="02020603050405020304" pitchFamily="18" charset="0"/>
              </a:rPr>
              <a:t> Meetings/ </a:t>
            </a:r>
            <a:r>
              <a:rPr lang="en-IN" sz="1600" dirty="0" err="1" smtClean="0">
                <a:latin typeface="Times New Roman" panose="02020603050405020304" pitchFamily="18" charset="0"/>
                <a:cs typeface="Times New Roman" panose="02020603050405020304" pitchFamily="18" charset="0"/>
              </a:rPr>
              <a:t>Webex</a:t>
            </a:r>
            <a:r>
              <a:rPr lang="en-IN" sz="1600" dirty="0" smtClean="0">
                <a:latin typeface="Times New Roman" panose="02020603050405020304" pitchFamily="18" charset="0"/>
                <a:cs typeface="Times New Roman" panose="02020603050405020304" pitchFamily="18" charset="0"/>
              </a:rPr>
              <a:t> Teams, Spruce Healthcare Messenger, </a:t>
            </a:r>
            <a:r>
              <a:rPr lang="en-IN" sz="1600" dirty="0" err="1" smtClean="0">
                <a:latin typeface="Times New Roman" panose="02020603050405020304" pitchFamily="18" charset="0"/>
                <a:cs typeface="Times New Roman" panose="02020603050405020304" pitchFamily="18" charset="0"/>
              </a:rPr>
              <a:t>Updox</a:t>
            </a:r>
            <a:r>
              <a:rPr lang="en-IN" sz="1600" dirty="0" smtClean="0">
                <a:latin typeface="Times New Roman" panose="02020603050405020304" pitchFamily="18" charset="0"/>
                <a:cs typeface="Times New Roman" panose="02020603050405020304" pitchFamily="18" charset="0"/>
              </a:rPr>
              <a:t>, Vsee, Doxy, Apple face time, Facebook messenger chart, Google hangout video, </a:t>
            </a:r>
            <a:r>
              <a:rPr lang="en-IN" sz="1600" dirty="0" err="1" smtClean="0">
                <a:latin typeface="Times New Roman" panose="02020603050405020304" pitchFamily="18" charset="0"/>
                <a:cs typeface="Times New Roman" panose="02020603050405020304" pitchFamily="18" charset="0"/>
              </a:rPr>
              <a:t>Whatsapp</a:t>
            </a:r>
            <a:r>
              <a:rPr lang="en-IN" sz="1600" dirty="0" smtClean="0">
                <a:latin typeface="Times New Roman" panose="02020603050405020304" pitchFamily="18" charset="0"/>
                <a:cs typeface="Times New Roman" panose="02020603050405020304" pitchFamily="18" charset="0"/>
              </a:rPr>
              <a:t> video chart, Zoom or Skype, All these are acceptable platforms to consider the document as valid. </a:t>
            </a:r>
          </a:p>
          <a:p>
            <a:pPr marL="285750"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Telephone </a:t>
            </a:r>
            <a:r>
              <a:rPr lang="en-US" sz="1600" dirty="0">
                <a:latin typeface="Times New Roman" panose="02020603050405020304" pitchFamily="18" charset="0"/>
                <a:cs typeface="Times New Roman" panose="02020603050405020304" pitchFamily="18" charset="0"/>
              </a:rPr>
              <a:t>only </a:t>
            </a:r>
            <a:r>
              <a:rPr lang="en-US" sz="1600" dirty="0" smtClean="0">
                <a:latin typeface="Times New Roman" panose="02020603050405020304" pitchFamily="18" charset="0"/>
                <a:cs typeface="Times New Roman" panose="02020603050405020304" pitchFamily="18" charset="0"/>
              </a:rPr>
              <a:t>visits are </a:t>
            </a:r>
            <a:r>
              <a:rPr lang="en-US" sz="1600" dirty="0">
                <a:latin typeface="Times New Roman" panose="02020603050405020304" pitchFamily="18" charset="0"/>
                <a:cs typeface="Times New Roman" panose="02020603050405020304" pitchFamily="18" charset="0"/>
              </a:rPr>
              <a:t>acceptable for Commercial </a:t>
            </a:r>
            <a:r>
              <a:rPr lang="en-US" sz="1600" dirty="0" smtClean="0">
                <a:latin typeface="Times New Roman" panose="02020603050405020304" pitchFamily="18" charset="0"/>
                <a:cs typeface="Times New Roman" panose="02020603050405020304" pitchFamily="18" charset="0"/>
              </a:rPr>
              <a:t>plans.</a:t>
            </a:r>
          </a:p>
          <a:p>
            <a:pPr marL="285750" indent="-285750">
              <a:buFont typeface="Arial" panose="020B0604020202020204" pitchFamily="34" charset="0"/>
              <a:buChar char="•"/>
            </a:pPr>
            <a:r>
              <a:rPr lang="en-US" sz="1600" b="1" dirty="0" smtClean="0">
                <a:solidFill>
                  <a:srgbClr val="FF0000"/>
                </a:solidFill>
                <a:latin typeface="Times New Roman" panose="02020603050405020304" pitchFamily="18" charset="0"/>
                <a:cs typeface="Times New Roman" panose="02020603050405020304" pitchFamily="18" charset="0"/>
              </a:rPr>
              <a:t>Telehealth visits with unacceptable providers type (RN, MA, etc..) are invalid encounters.</a:t>
            </a:r>
            <a:r>
              <a:rPr lang="en-IN" sz="1600" b="1" dirty="0">
                <a:solidFill>
                  <a:srgbClr val="FF0000"/>
                </a:solidFill>
                <a:latin typeface="Times New Roman" panose="02020603050405020304" pitchFamily="18" charset="0"/>
                <a:cs typeface="Times New Roman" panose="02020603050405020304" pitchFamily="18" charset="0"/>
              </a:rPr>
              <a:t/>
            </a:r>
            <a:br>
              <a:rPr lang="en-IN" sz="1600" b="1" dirty="0">
                <a:solidFill>
                  <a:srgbClr val="FF0000"/>
                </a:solidFill>
                <a:latin typeface="Times New Roman" panose="02020603050405020304" pitchFamily="18" charset="0"/>
                <a:cs typeface="Times New Roman" panose="02020603050405020304" pitchFamily="18" charset="0"/>
              </a:rPr>
            </a:br>
            <a:r>
              <a:rPr lang="en-IN" sz="1600" dirty="0">
                <a:latin typeface="Times New Roman" panose="02020603050405020304" pitchFamily="18" charset="0"/>
                <a:cs typeface="Times New Roman" panose="02020603050405020304" pitchFamily="18" charset="0"/>
              </a:rPr>
              <a:t/>
            </a:r>
            <a:br>
              <a:rPr lang="en-IN" sz="1600" dirty="0">
                <a:latin typeface="Times New Roman" panose="02020603050405020304" pitchFamily="18" charset="0"/>
                <a:cs typeface="Times New Roman" panose="02020603050405020304" pitchFamily="18" charset="0"/>
              </a:rPr>
            </a:br>
            <a:r>
              <a:rPr lang="en-IN" sz="1600" dirty="0" smtClean="0">
                <a:latin typeface="Times New Roman" panose="02020603050405020304" pitchFamily="18" charset="0"/>
                <a:cs typeface="Times New Roman" panose="02020603050405020304" pitchFamily="18" charset="0"/>
              </a:rPr>
              <a:t>August10 2023</a:t>
            </a:r>
            <a:endParaRPr lang="en-IN" sz="1600" dirty="0">
              <a:latin typeface="Times New Roman" panose="02020603050405020304" pitchFamily="18" charset="0"/>
              <a:cs typeface="Times New Roman" panose="02020603050405020304" pitchFamily="18" charset="0"/>
            </a:endParaRPr>
          </a:p>
          <a:p>
            <a:pPr marL="285750" marR="36630" indent="-285750">
              <a:buFont typeface="Arial" panose="020B0604020202020204" pitchFamily="34" charset="0"/>
              <a:buChar char="•"/>
            </a:pP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882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3246" y="177483"/>
            <a:ext cx="11236804" cy="6227859"/>
          </a:xfrm>
          <a:prstGeom prst="rect">
            <a:avLst/>
          </a:prstGeom>
        </p:spPr>
        <p:txBody>
          <a:bodyPr wrap="square">
            <a:spAutoFit/>
          </a:bodyPr>
          <a:lstStyle/>
          <a:p>
            <a:pPr>
              <a:lnSpc>
                <a:spcPct val="150000"/>
              </a:lnSpc>
            </a:pPr>
            <a:endParaRPr lang="en-US" sz="1500" b="1" dirty="0" smtClean="0">
              <a:solidFill>
                <a:srgbClr val="002060"/>
              </a:solidFill>
              <a:effectLst/>
              <a:latin typeface="Times New Roman" panose="02020603050405020304" pitchFamily="18" charset="0"/>
              <a:cs typeface="Times New Roman" panose="02020603050405020304" pitchFamily="18" charset="0"/>
            </a:endParaRPr>
          </a:p>
          <a:p>
            <a:pPr>
              <a:lnSpc>
                <a:spcPct val="150000"/>
              </a:lnSpc>
            </a:pPr>
            <a:r>
              <a:rPr lang="en-US" sz="1500" b="1" dirty="0" smtClean="0">
                <a:latin typeface="Times New Roman" panose="02020603050405020304" pitchFamily="18" charset="0"/>
                <a:cs typeface="Times New Roman" panose="02020603050405020304" pitchFamily="18" charset="0"/>
              </a:rPr>
              <a:t>                                                                          </a:t>
            </a:r>
            <a:r>
              <a:rPr lang="en-US" sz="1500" b="1" u="sng" dirty="0" smtClean="0">
                <a:latin typeface="Times New Roman" panose="02020603050405020304" pitchFamily="18" charset="0"/>
                <a:cs typeface="Times New Roman" panose="02020603050405020304" pitchFamily="18" charset="0"/>
              </a:rPr>
              <a:t>PROJECT CHECK LIST: </a:t>
            </a:r>
          </a:p>
          <a:p>
            <a:pPr>
              <a:lnSpc>
                <a:spcPct val="150000"/>
              </a:lnSpc>
            </a:pPr>
            <a:endParaRPr lang="en-US" sz="1500" b="1" u="sng" dirty="0" smtClean="0">
              <a:effectLst/>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sz="1500" b="1" dirty="0" smtClean="0">
                <a:solidFill>
                  <a:srgbClr val="FF0000"/>
                </a:solidFill>
                <a:effectLst/>
                <a:latin typeface="Times New Roman" panose="02020603050405020304" pitchFamily="18" charset="0"/>
                <a:cs typeface="Times New Roman" panose="02020603050405020304" pitchFamily="18" charset="0"/>
              </a:rPr>
              <a:t>    Telehealth visits are acceptable </a:t>
            </a:r>
            <a:r>
              <a:rPr lang="en-US" sz="1500" dirty="0" smtClean="0">
                <a:effectLst/>
                <a:latin typeface="Times New Roman" panose="02020603050405020304" pitchFamily="18" charset="0"/>
                <a:cs typeface="Times New Roman" panose="02020603050405020304" pitchFamily="18" charset="0"/>
              </a:rPr>
              <a:t>in </a:t>
            </a:r>
            <a:r>
              <a:rPr lang="en-US" sz="1500" dirty="0" smtClean="0">
                <a:latin typeface="Times New Roman" panose="02020603050405020304" pitchFamily="18" charset="0"/>
                <a:cs typeface="Times New Roman" panose="02020603050405020304" pitchFamily="18" charset="0"/>
              </a:rPr>
              <a:t>Commercial Project.</a:t>
            </a:r>
          </a:p>
          <a:p>
            <a:pPr algn="just">
              <a:lnSpc>
                <a:spcPct val="150000"/>
              </a:lnSpc>
              <a:buFont typeface="Arial" panose="020B0604020202020204" pitchFamily="34" charset="0"/>
              <a:buChar char="•"/>
            </a:pPr>
            <a:r>
              <a:rPr lang="en-US" sz="1500" dirty="0" smtClean="0">
                <a:effectLst/>
                <a:latin typeface="Times New Roman" panose="02020603050405020304" pitchFamily="18" charset="0"/>
                <a:cs typeface="Times New Roman" panose="02020603050405020304" pitchFamily="18" charset="0"/>
              </a:rPr>
              <a:t>Only </a:t>
            </a:r>
            <a:r>
              <a:rPr lang="en-US" sz="1500" dirty="0" smtClean="0">
                <a:effectLst/>
                <a:latin typeface="Times New Roman" panose="02020603050405020304" pitchFamily="18" charset="0"/>
                <a:cs typeface="Times New Roman" panose="02020603050405020304" pitchFamily="18" charset="0"/>
              </a:rPr>
              <a:t>“Lupus” can be coded as M32.9 without systemic or erythematous word.</a:t>
            </a:r>
          </a:p>
          <a:p>
            <a:pPr algn="just">
              <a:lnSpc>
                <a:spcPct val="150000"/>
              </a:lnSpc>
              <a:buFont typeface="Arial" panose="020B0604020202020204" pitchFamily="34" charset="0"/>
              <a:buChar char="•"/>
            </a:pPr>
            <a:r>
              <a:rPr lang="en-US" sz="1500" dirty="0" smtClean="0">
                <a:effectLst/>
                <a:latin typeface="Times New Roman" panose="02020603050405020304" pitchFamily="18" charset="0"/>
                <a:cs typeface="Times New Roman" panose="02020603050405020304" pitchFamily="18" charset="0"/>
              </a:rPr>
              <a:t>   “Lupus Erythematous” will leads to L93.xx series which is Non-HCC, which cannot be coded as M32.9.</a:t>
            </a:r>
          </a:p>
          <a:p>
            <a:pPr algn="just">
              <a:lnSpc>
                <a:spcPct val="108000"/>
              </a:lnSpc>
              <a:buFont typeface="Arial" panose="020B0604020202020204" pitchFamily="34" charset="0"/>
              <a:buChar char="•"/>
            </a:pPr>
            <a:r>
              <a:rPr lang="en-US" sz="1500" dirty="0" smtClean="0">
                <a:effectLst/>
                <a:latin typeface="Times New Roman" panose="02020603050405020304" pitchFamily="18" charset="0"/>
                <a:cs typeface="Times New Roman" panose="02020603050405020304" pitchFamily="18" charset="0"/>
              </a:rPr>
              <a:t>    Acute/Critical conditions still need support from Assessment/plan and providers active voice.</a:t>
            </a:r>
          </a:p>
          <a:p>
            <a:pPr algn="just">
              <a:lnSpc>
                <a:spcPct val="150000"/>
              </a:lnSpc>
              <a:buFont typeface="Arial" panose="020B0604020202020204" pitchFamily="34" charset="0"/>
              <a:buChar char="•"/>
            </a:pPr>
            <a:r>
              <a:rPr lang="en-US" sz="1500" b="1" dirty="0" smtClean="0">
                <a:solidFill>
                  <a:srgbClr val="FF0000"/>
                </a:solidFill>
                <a:effectLst/>
                <a:latin typeface="Times New Roman" panose="02020603050405020304" pitchFamily="18" charset="0"/>
                <a:cs typeface="Times New Roman" panose="02020603050405020304" pitchFamily="18" charset="0"/>
              </a:rPr>
              <a:t>    Labs cannot be used as support for condition unless linked by the provider.</a:t>
            </a:r>
            <a:endParaRPr lang="en-IN" sz="1500" dirty="0">
              <a:solidFill>
                <a:srgbClr val="FF0000"/>
              </a:solidFill>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sz="1500" b="1" dirty="0" smtClean="0">
                <a:latin typeface="Times New Roman" panose="02020603050405020304" pitchFamily="18" charset="0"/>
                <a:cs typeface="Times New Roman" panose="02020603050405020304" pitchFamily="18" charset="0"/>
              </a:rPr>
              <a:t>    </a:t>
            </a:r>
            <a:r>
              <a:rPr lang="en-US" sz="1500" b="1" dirty="0" smtClean="0">
                <a:solidFill>
                  <a:srgbClr val="FF0000"/>
                </a:solidFill>
                <a:latin typeface="Times New Roman" panose="02020603050405020304" pitchFamily="18" charset="0"/>
                <a:cs typeface="Times New Roman" panose="02020603050405020304" pitchFamily="18" charset="0"/>
              </a:rPr>
              <a:t>Pathology reports, Surgical Pathology reports , Diagnostic reports include Standalone radiology reports, Echocardiogram,</a:t>
            </a:r>
          </a:p>
          <a:p>
            <a:pPr algn="just">
              <a:lnSpc>
                <a:spcPct val="150000"/>
              </a:lnSpc>
            </a:pPr>
            <a:r>
              <a:rPr lang="en-US" sz="1500" b="1" dirty="0">
                <a:solidFill>
                  <a:srgbClr val="FF0000"/>
                </a:solidFill>
                <a:latin typeface="Times New Roman" panose="02020603050405020304" pitchFamily="18" charset="0"/>
                <a:cs typeface="Times New Roman" panose="02020603050405020304" pitchFamily="18" charset="0"/>
              </a:rPr>
              <a:t> </a:t>
            </a:r>
            <a:r>
              <a:rPr lang="en-US" sz="1500" b="1" dirty="0" smtClean="0">
                <a:solidFill>
                  <a:srgbClr val="FF0000"/>
                </a:solidFill>
                <a:latin typeface="Times New Roman" panose="02020603050405020304" pitchFamily="18" charset="0"/>
                <a:cs typeface="Times New Roman" panose="02020603050405020304" pitchFamily="18" charset="0"/>
              </a:rPr>
              <a:t>    EEG, Pulmonary function Tests. etc. are unacceptable document sources for commercial Health plans</a:t>
            </a:r>
            <a:r>
              <a:rPr lang="en-US" sz="1500" b="1" dirty="0" smtClean="0">
                <a:latin typeface="Times New Roman" panose="02020603050405020304" pitchFamily="18" charset="0"/>
                <a:cs typeface="Times New Roman" panose="02020603050405020304" pitchFamily="18" charset="0"/>
              </a:rPr>
              <a:t>.</a:t>
            </a:r>
          </a:p>
          <a:p>
            <a:pPr marL="285750" indent="-285750" algn="just">
              <a:lnSpc>
                <a:spcPct val="150000"/>
              </a:lnSpc>
              <a:buFont typeface="Arial" panose="020B0604020202020204" pitchFamily="34" charset="0"/>
              <a:buChar char="•"/>
            </a:pPr>
            <a:r>
              <a:rPr lang="en-US" sz="1500" b="1" dirty="0" smtClean="0">
                <a:latin typeface="Times New Roman" panose="02020603050405020304" pitchFamily="18" charset="0"/>
                <a:cs typeface="Times New Roman" panose="02020603050405020304" pitchFamily="18" charset="0"/>
              </a:rPr>
              <a:t>Scopy reports- ambulatory surgical center invalid.</a:t>
            </a:r>
          </a:p>
          <a:p>
            <a:pPr marL="285750" indent="-285750">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Operative report – is valid and condition from postoperative diagnosis header we can accept directly without any support</a:t>
            </a:r>
            <a:r>
              <a:rPr lang="en-US" sz="1500" dirty="0" smtClean="0">
                <a:latin typeface="Times New Roman" panose="02020603050405020304" pitchFamily="18" charset="0"/>
                <a:cs typeface="Times New Roman" panose="02020603050405020304" pitchFamily="18" charset="0"/>
              </a:rPr>
              <a:t>.</a:t>
            </a:r>
            <a:endParaRPr lang="en-IN" sz="1500"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IN" sz="1500" dirty="0" smtClean="0">
                <a:latin typeface="Times New Roman" panose="02020603050405020304" pitchFamily="18" charset="0"/>
                <a:cs typeface="Times New Roman" panose="02020603050405020304" pitchFamily="18" charset="0"/>
              </a:rPr>
              <a:t>Diabetes with Hyperglycemia – or Hypoglycemia can be directly captured from Assessment/Header, Physical Examination,</a:t>
            </a:r>
          </a:p>
          <a:p>
            <a:pPr algn="just"/>
            <a:r>
              <a:rPr lang="en-IN" sz="1500" dirty="0">
                <a:latin typeface="Times New Roman" panose="02020603050405020304" pitchFamily="18" charset="0"/>
                <a:cs typeface="Times New Roman" panose="02020603050405020304" pitchFamily="18" charset="0"/>
              </a:rPr>
              <a:t> </a:t>
            </a:r>
            <a:r>
              <a:rPr lang="en-IN" sz="1500" dirty="0" smtClean="0">
                <a:latin typeface="Times New Roman" panose="02020603050405020304" pitchFamily="18" charset="0"/>
                <a:cs typeface="Times New Roman" panose="02020603050405020304" pitchFamily="18" charset="0"/>
              </a:rPr>
              <a:t>     Provider Active Voice and HPI part unless there is no conflict documentation.</a:t>
            </a:r>
          </a:p>
          <a:p>
            <a:pPr algn="just"/>
            <a:endParaRPr lang="en-IN" sz="1500" dirty="0" smtClean="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sz="1500" dirty="0" smtClean="0">
                <a:latin typeface="Times New Roman" panose="02020603050405020304" pitchFamily="18" charset="0"/>
                <a:cs typeface="Times New Roman" panose="02020603050405020304" pitchFamily="18" charset="0"/>
              </a:rPr>
              <a:t>Medical </a:t>
            </a:r>
            <a:r>
              <a:rPr lang="en-US" sz="1500" dirty="0">
                <a:latin typeface="Times New Roman" panose="02020603050405020304" pitchFamily="18" charset="0"/>
                <a:cs typeface="Times New Roman" panose="02020603050405020304" pitchFamily="18" charset="0"/>
              </a:rPr>
              <a:t>Record Documentation Issues</a:t>
            </a:r>
          </a:p>
          <a:p>
            <a:pPr lvl="1"/>
            <a:r>
              <a:rPr lang="en-US" sz="1500" dirty="0">
                <a:latin typeface="Times New Roman" panose="02020603050405020304" pitchFamily="18" charset="0"/>
                <a:cs typeface="Times New Roman" panose="02020603050405020304" pitchFamily="18" charset="0"/>
              </a:rPr>
              <a:t>---Missing Pages</a:t>
            </a:r>
          </a:p>
          <a:p>
            <a:pPr marL="742950" lvl="1" indent="-285750">
              <a:buFont typeface="Arial" panose="020B0604020202020204" pitchFamily="34" charset="0"/>
              <a:buChar char="•"/>
            </a:pPr>
            <a:r>
              <a:rPr lang="en-US" sz="1500" dirty="0">
                <a:latin typeface="Times New Roman" panose="02020603050405020304" pitchFamily="18" charset="0"/>
                <a:cs typeface="Times New Roman" panose="02020603050405020304" pitchFamily="18" charset="0"/>
              </a:rPr>
              <a:t>Code from available pages if the record meets </a:t>
            </a:r>
            <a:r>
              <a:rPr lang="en-US" sz="1500" b="1" dirty="0">
                <a:solidFill>
                  <a:srgbClr val="002577"/>
                </a:solidFill>
                <a:latin typeface="Times New Roman" panose="02020603050405020304" pitchFamily="18" charset="0"/>
                <a:cs typeface="Times New Roman" panose="02020603050405020304" pitchFamily="18" charset="0"/>
              </a:rPr>
              <a:t>acceptable record criteria</a:t>
            </a:r>
            <a:r>
              <a:rPr lang="en-US" sz="1500" dirty="0">
                <a:solidFill>
                  <a:srgbClr val="4A4D4F"/>
                </a:solidFill>
                <a:latin typeface="Times New Roman" panose="02020603050405020304" pitchFamily="18" charset="0"/>
                <a:cs typeface="Times New Roman" panose="02020603050405020304" pitchFamily="18" charset="0"/>
              </a:rPr>
              <a:t>.</a:t>
            </a:r>
          </a:p>
          <a:p>
            <a:pPr lvl="1"/>
            <a:endParaRPr lang="en-IN" sz="1500" dirty="0">
              <a:solidFill>
                <a:srgbClr val="4A4D4F"/>
              </a:solidFill>
              <a:latin typeface="Times New Roman" panose="02020603050405020304" pitchFamily="18" charset="0"/>
              <a:cs typeface="Times New Roman" panose="02020603050405020304" pitchFamily="18" charset="0"/>
            </a:endParaRPr>
          </a:p>
          <a:p>
            <a:pPr algn="just"/>
            <a:endParaRPr lang="en-IN" sz="1500" dirty="0">
              <a:latin typeface="Times New Roman" panose="02020603050405020304" pitchFamily="18" charset="0"/>
              <a:cs typeface="Times New Roman" panose="02020603050405020304" pitchFamily="18" charset="0"/>
            </a:endParaRPr>
          </a:p>
          <a:p>
            <a:pPr marL="285750" indent="-285750" algn="just">
              <a:lnSpc>
                <a:spcPct val="150000"/>
              </a:lnSpc>
              <a:buFont typeface="Arial" panose="020B0604020202020204" pitchFamily="34" charset="0"/>
              <a:buChar char="•"/>
            </a:pPr>
            <a:endParaRPr lang="en-US" sz="15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8583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5607" y="672860"/>
            <a:ext cx="10317193" cy="4832092"/>
          </a:xfrm>
          <a:prstGeom prst="rect">
            <a:avLst/>
          </a:prstGeom>
          <a:noFill/>
        </p:spPr>
        <p:txBody>
          <a:bodyPr wrap="square" rtlCol="0">
            <a:spAutoFit/>
          </a:bodyPr>
          <a:lstStyle/>
          <a:p>
            <a:endParaRPr lang="en-IN" sz="1600" dirty="0">
              <a:latin typeface="Times New Roman" panose="02020603050405020304" pitchFamily="18" charset="0"/>
              <a:cs typeface="Times New Roman" panose="02020603050405020304" pitchFamily="18" charset="0"/>
            </a:endParaRPr>
          </a:p>
          <a:p>
            <a:r>
              <a:rPr lang="en-US" sz="2000" b="1" u="sng" dirty="0" smtClean="0">
                <a:solidFill>
                  <a:srgbClr val="FF0000"/>
                </a:solidFill>
                <a:latin typeface="Times New Roman" panose="02020603050405020304" pitchFamily="18" charset="0"/>
                <a:cs typeface="Times New Roman" panose="02020603050405020304" pitchFamily="18" charset="0"/>
              </a:rPr>
              <a:t>UPDATES:</a:t>
            </a:r>
            <a:endParaRPr lang="en-US" sz="2000" b="1" u="sng" dirty="0">
              <a:solidFill>
                <a:srgbClr val="FF0000"/>
              </a:solidFill>
              <a:latin typeface="Times New Roman" panose="02020603050405020304" pitchFamily="18" charset="0"/>
              <a:cs typeface="Times New Roman" panose="02020603050405020304" pitchFamily="18" charset="0"/>
            </a:endParaRPr>
          </a:p>
          <a:p>
            <a:endParaRPr lang="en-US" sz="1600" dirty="0" smtClean="0">
              <a:latin typeface="Times New Roman" panose="02020603050405020304" pitchFamily="18" charset="0"/>
              <a:cs typeface="Times New Roman" panose="02020603050405020304" pitchFamily="18" charset="0"/>
            </a:endParaRPr>
          </a:p>
          <a:p>
            <a:r>
              <a:rPr lang="en-US" sz="1600" b="1" u="sng" dirty="0">
                <a:latin typeface="Times New Roman" panose="02020603050405020304" pitchFamily="18" charset="0"/>
                <a:cs typeface="Times New Roman" panose="02020603050405020304" pitchFamily="18" charset="0"/>
              </a:rPr>
              <a:t>Acceptable Types of Medical </a:t>
            </a:r>
            <a:r>
              <a:rPr lang="en-US" sz="1600" b="1" u="sng" dirty="0" smtClean="0">
                <a:latin typeface="Times New Roman" panose="02020603050405020304" pitchFamily="18" charset="0"/>
                <a:cs typeface="Times New Roman" panose="02020603050405020304" pitchFamily="18" charset="0"/>
              </a:rPr>
              <a:t>Records:</a:t>
            </a:r>
          </a:p>
          <a:p>
            <a:r>
              <a:rPr lang="en-US" sz="1600" dirty="0" smtClean="0">
                <a:latin typeface="Times New Roman" panose="02020603050405020304" pitchFamily="18" charset="0"/>
                <a:cs typeface="Times New Roman" panose="02020603050405020304" pitchFamily="18" charset="0"/>
              </a:rPr>
              <a:t>In an outpatient facility, the letter date is acceptable to use as the DOS date.</a:t>
            </a:r>
          </a:p>
          <a:p>
            <a:endParaRPr lang="en-US" sz="1600" u="sng" dirty="0">
              <a:latin typeface="Times New Roman" panose="02020603050405020304" pitchFamily="18" charset="0"/>
              <a:cs typeface="Times New Roman" panose="02020603050405020304" pitchFamily="18" charset="0"/>
            </a:endParaRPr>
          </a:p>
          <a:p>
            <a:r>
              <a:rPr lang="en-US" sz="1600" b="1" u="sng" dirty="0">
                <a:latin typeface="Times New Roman" panose="02020603050405020304" pitchFamily="18" charset="0"/>
                <a:cs typeface="Times New Roman" panose="02020603050405020304" pitchFamily="18" charset="0"/>
              </a:rPr>
              <a:t>Face to face dialysis note :</a:t>
            </a:r>
          </a:p>
          <a:p>
            <a:r>
              <a:rPr lang="en-US" sz="1600" dirty="0">
                <a:latin typeface="Times New Roman" panose="02020603050405020304" pitchFamily="18" charset="0"/>
                <a:cs typeface="Times New Roman" panose="02020603050405020304" pitchFamily="18" charset="0"/>
              </a:rPr>
              <a:t>If the Provider not associated with same dialysis facility </a:t>
            </a:r>
            <a:r>
              <a:rPr lang="en-US" sz="1600" dirty="0" smtClean="0">
                <a:latin typeface="Times New Roman" panose="02020603050405020304" pitchFamily="18" charset="0"/>
                <a:cs typeface="Times New Roman" panose="02020603050405020304" pitchFamily="18" charset="0"/>
              </a:rPr>
              <a:t>center </a:t>
            </a:r>
            <a:r>
              <a:rPr lang="en-US" sz="1600" dirty="0">
                <a:latin typeface="Times New Roman" panose="02020603050405020304" pitchFamily="18" charset="0"/>
                <a:cs typeface="Times New Roman" panose="02020603050405020304" pitchFamily="18" charset="0"/>
              </a:rPr>
              <a:t>can take as valid note. </a:t>
            </a:r>
          </a:p>
          <a:p>
            <a:r>
              <a:rPr lang="en-US" sz="1600" dirty="0">
                <a:latin typeface="Times New Roman" panose="02020603050405020304" pitchFamily="18" charset="0"/>
                <a:cs typeface="Times New Roman" panose="02020603050405020304" pitchFamily="18" charset="0"/>
              </a:rPr>
              <a:t>If the provider associated with same dialysis facility </a:t>
            </a:r>
            <a:r>
              <a:rPr lang="en-US" sz="1600" dirty="0" smtClean="0">
                <a:latin typeface="Times New Roman" panose="02020603050405020304" pitchFamily="18" charset="0"/>
                <a:cs typeface="Times New Roman" panose="02020603050405020304" pitchFamily="18" charset="0"/>
              </a:rPr>
              <a:t>center </a:t>
            </a:r>
            <a:r>
              <a:rPr lang="en-US" sz="1600" dirty="0">
                <a:latin typeface="Times New Roman" panose="02020603050405020304" pitchFamily="18" charset="0"/>
                <a:cs typeface="Times New Roman" panose="02020603050405020304" pitchFamily="18" charset="0"/>
              </a:rPr>
              <a:t>we don’t consider as valid Note</a:t>
            </a:r>
            <a:r>
              <a:rPr lang="en-US" sz="1600"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Face to face</a:t>
            </a:r>
            <a:endParaRPr lang="en-US" sz="1600" dirty="0" smtClean="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en-US" sz="1600" b="1" u="sng" dirty="0" smtClean="0">
                <a:latin typeface="Times New Roman" panose="02020603050405020304" pitchFamily="18" charset="0"/>
                <a:cs typeface="Times New Roman" panose="02020603050405020304" pitchFamily="18" charset="0"/>
              </a:rPr>
              <a:t>Dependence on Respirator Ventilator:</a:t>
            </a:r>
          </a:p>
          <a:p>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term “dependence,” is required to code the ventilator status code, Z99.11, </a:t>
            </a:r>
            <a:r>
              <a:rPr lang="en-US" sz="1600" i="1" dirty="0">
                <a:latin typeface="Times New Roman" panose="02020603050405020304" pitchFamily="18" charset="0"/>
                <a:cs typeface="Times New Roman" panose="02020603050405020304" pitchFamily="18" charset="0"/>
              </a:rPr>
              <a:t>Dependence on respirator [ventilator] status</a:t>
            </a:r>
            <a:r>
              <a:rPr lang="en-US" sz="1600" dirty="0">
                <a:latin typeface="Times New Roman" panose="02020603050405020304" pitchFamily="18" charset="0"/>
                <a:cs typeface="Times New Roman" panose="02020603050405020304" pitchFamily="18" charset="0"/>
              </a:rPr>
              <a:t>. </a:t>
            </a:r>
            <a:endParaRPr lang="en-US" sz="16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If the note indicates the ventilator is for long term use or if there is mention of the patient being discharged to another facility on the ventilator, if may be coded. </a:t>
            </a:r>
            <a:endParaRPr lang="en-US" sz="16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When “weaning” from a ventilator/respirator is documented, assign a code from the chronic respiratory subcategory, followed by status code Z99.11, </a:t>
            </a:r>
            <a:r>
              <a:rPr lang="en-US" sz="1600" i="1" dirty="0">
                <a:latin typeface="Times New Roman" panose="02020603050405020304" pitchFamily="18" charset="0"/>
                <a:cs typeface="Times New Roman" panose="02020603050405020304" pitchFamily="18" charset="0"/>
              </a:rPr>
              <a:t>Dependence on respirator [ventilator] status</a:t>
            </a:r>
            <a:endParaRPr lang="en-US" sz="1600" dirty="0">
              <a:latin typeface="Times New Roman" panose="02020603050405020304" pitchFamily="18" charset="0"/>
              <a:cs typeface="Times New Roman" panose="02020603050405020304" pitchFamily="18" charset="0"/>
            </a:endParaRPr>
          </a:p>
          <a:p>
            <a:endParaRPr lang="e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33692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0576" y="571024"/>
            <a:ext cx="10277474" cy="4770537"/>
          </a:xfrm>
          <a:prstGeom prst="rect">
            <a:avLst/>
          </a:prstGeom>
        </p:spPr>
        <p:txBody>
          <a:bodyPr wrap="square">
            <a:spAutoFit/>
          </a:bodyPr>
          <a:lstStyle/>
          <a:p>
            <a:pPr marR="81720"/>
            <a:r>
              <a:rPr lang="en-US" sz="1600" b="1" u="sng" dirty="0" smtClean="0">
                <a:solidFill>
                  <a:srgbClr val="002477"/>
                </a:solidFill>
                <a:latin typeface="Times New Roman" panose="02020603050405020304" pitchFamily="18" charset="0"/>
                <a:cs typeface="Times New Roman" panose="02020603050405020304" pitchFamily="18" charset="0"/>
              </a:rPr>
              <a:t>DIABETIC </a:t>
            </a:r>
            <a:r>
              <a:rPr lang="en-US" sz="1600" b="1" u="sng" dirty="0">
                <a:solidFill>
                  <a:srgbClr val="002477"/>
                </a:solidFill>
                <a:latin typeface="Times New Roman" panose="02020603050405020304" pitchFamily="18" charset="0"/>
                <a:cs typeface="Times New Roman" panose="02020603050405020304" pitchFamily="18" charset="0"/>
              </a:rPr>
              <a:t>CAUSAL LINKS AND </a:t>
            </a:r>
            <a:r>
              <a:rPr lang="en-US" sz="1600" b="1" u="sng" dirty="0" smtClean="0">
                <a:solidFill>
                  <a:srgbClr val="002477"/>
                </a:solidFill>
                <a:latin typeface="Times New Roman" panose="02020603050405020304" pitchFamily="18" charset="0"/>
                <a:cs typeface="Times New Roman" panose="02020603050405020304" pitchFamily="18" charset="0"/>
              </a:rPr>
              <a:t>COMPLICATIONS</a:t>
            </a:r>
          </a:p>
          <a:p>
            <a:pPr marR="81720"/>
            <a:endParaRPr lang="en-US" sz="1600" u="sng" dirty="0">
              <a:solidFill>
                <a:srgbClr val="002477"/>
              </a:solidFill>
              <a:latin typeface="Times New Roman" panose="02020603050405020304" pitchFamily="18" charset="0"/>
              <a:cs typeface="Times New Roman" panose="02020603050405020304" pitchFamily="18" charset="0"/>
            </a:endParaRPr>
          </a:p>
          <a:p>
            <a:pPr marR="161990"/>
            <a:r>
              <a:rPr lang="en-IN" sz="1600" b="1" dirty="0">
                <a:solidFill>
                  <a:srgbClr val="002577"/>
                </a:solidFill>
                <a:latin typeface="Times New Roman" panose="02020603050405020304" pitchFamily="18" charset="0"/>
                <a:cs typeface="Times New Roman" panose="02020603050405020304" pitchFamily="18" charset="0"/>
              </a:rPr>
              <a:t>Causal Link </a:t>
            </a:r>
            <a:endParaRPr lang="en-IN" sz="1600" dirty="0">
              <a:solidFill>
                <a:srgbClr val="002577"/>
              </a:solidFill>
              <a:latin typeface="Times New Roman" panose="02020603050405020304" pitchFamily="18" charset="0"/>
              <a:cs typeface="Times New Roman" panose="02020603050405020304" pitchFamily="18" charset="0"/>
            </a:endParaRPr>
          </a:p>
          <a:p>
            <a:pPr marR="11540"/>
            <a:r>
              <a:rPr lang="en-US" sz="1600" dirty="0">
                <a:solidFill>
                  <a:srgbClr val="002577"/>
                </a:solidFill>
                <a:latin typeface="Times New Roman" panose="02020603050405020304" pitchFamily="18" charset="0"/>
                <a:cs typeface="Times New Roman" panose="02020603050405020304" pitchFamily="18" charset="0"/>
              </a:rPr>
              <a:t>Hypertension, microalbuminuria and/or erectile dysfunction </a:t>
            </a:r>
            <a:r>
              <a:rPr lang="en-US" sz="1600" b="1" dirty="0">
                <a:solidFill>
                  <a:srgbClr val="002577"/>
                </a:solidFill>
                <a:latin typeface="Times New Roman" panose="02020603050405020304" pitchFamily="18" charset="0"/>
                <a:cs typeface="Times New Roman" panose="02020603050405020304" pitchFamily="18" charset="0"/>
              </a:rPr>
              <a:t>should not </a:t>
            </a:r>
            <a:r>
              <a:rPr lang="en-US" sz="1600" dirty="0">
                <a:solidFill>
                  <a:srgbClr val="002577"/>
                </a:solidFill>
                <a:latin typeface="Times New Roman" panose="02020603050405020304" pitchFamily="18" charset="0"/>
                <a:cs typeface="Times New Roman" panose="02020603050405020304" pitchFamily="18" charset="0"/>
              </a:rPr>
              <a:t>be linked to diabetes and assigned a “NEC” code.</a:t>
            </a:r>
          </a:p>
          <a:p>
            <a:pPr lvl="1"/>
            <a:r>
              <a:rPr lang="en-US" sz="1600" dirty="0">
                <a:solidFill>
                  <a:srgbClr val="4A4D4F"/>
                </a:solidFill>
                <a:latin typeface="Times New Roman" panose="02020603050405020304" pitchFamily="18" charset="0"/>
                <a:cs typeface="Times New Roman" panose="02020603050405020304" pitchFamily="18" charset="0"/>
              </a:rPr>
              <a:t>The condition can only be reported as a diabetic complication with the applicable “NEC” code when the provider has linked the conditions together. </a:t>
            </a:r>
            <a:endParaRPr lang="en-US" sz="1600" dirty="0" smtClean="0">
              <a:solidFill>
                <a:srgbClr val="4A4D4F"/>
              </a:solidFill>
              <a:latin typeface="Times New Roman" panose="02020603050405020304" pitchFamily="18" charset="0"/>
              <a:cs typeface="Times New Roman" panose="02020603050405020304" pitchFamily="18" charset="0"/>
            </a:endParaRPr>
          </a:p>
          <a:p>
            <a:pPr lvl="1"/>
            <a:r>
              <a:rPr lang="en-US" sz="1600" dirty="0" smtClean="0">
                <a:solidFill>
                  <a:srgbClr val="4A4D4F"/>
                </a:solidFill>
                <a:latin typeface="Times New Roman" panose="02020603050405020304" pitchFamily="18" charset="0"/>
                <a:cs typeface="Times New Roman" panose="02020603050405020304" pitchFamily="18" charset="0"/>
              </a:rPr>
              <a:t>                  </a:t>
            </a:r>
            <a:endParaRPr lang="en-US" sz="1600" dirty="0" smtClean="0">
              <a:solidFill>
                <a:srgbClr val="4A4D4F"/>
              </a:solidFill>
              <a:latin typeface="Times New Roman" panose="02020603050405020304" pitchFamily="18" charset="0"/>
              <a:cs typeface="Times New Roman" panose="02020603050405020304" pitchFamily="18" charset="0"/>
            </a:endParaRPr>
          </a:p>
          <a:p>
            <a:pPr lvl="1"/>
            <a:r>
              <a:rPr lang="en-US" sz="1600" dirty="0">
                <a:solidFill>
                  <a:srgbClr val="4A4D4F"/>
                </a:solidFill>
                <a:latin typeface="Times New Roman" panose="02020603050405020304" pitchFamily="18" charset="0"/>
                <a:cs typeface="Times New Roman" panose="02020603050405020304" pitchFamily="18" charset="0"/>
              </a:rPr>
              <a:t> </a:t>
            </a:r>
            <a:r>
              <a:rPr lang="en-US" sz="1600" dirty="0" smtClean="0">
                <a:solidFill>
                  <a:srgbClr val="4A4D4F"/>
                </a:solidFill>
                <a:latin typeface="Times New Roman" panose="02020603050405020304" pitchFamily="18" charset="0"/>
                <a:cs typeface="Times New Roman" panose="02020603050405020304" pitchFamily="18" charset="0"/>
              </a:rPr>
              <a:t>               </a:t>
            </a:r>
            <a:endParaRPr lang="en-IN" sz="1600" dirty="0">
              <a:solidFill>
                <a:srgbClr val="4A4D4F"/>
              </a:solidFill>
              <a:latin typeface="Times New Roman" panose="02020603050405020304" pitchFamily="18" charset="0"/>
              <a:cs typeface="Times New Roman" panose="02020603050405020304" pitchFamily="18" charset="0"/>
            </a:endParaRPr>
          </a:p>
          <a:p>
            <a:pPr marR="81390"/>
            <a:r>
              <a:rPr lang="en-US" sz="1600" b="1" dirty="0">
                <a:solidFill>
                  <a:srgbClr val="002577"/>
                </a:solidFill>
                <a:latin typeface="Times New Roman" panose="02020603050405020304" pitchFamily="18" charset="0"/>
                <a:cs typeface="Times New Roman" panose="02020603050405020304" pitchFamily="18" charset="0"/>
              </a:rPr>
              <a:t>Not Elsewhere Classified or Other Specified Complications </a:t>
            </a:r>
            <a:endParaRPr lang="en-US" sz="1600" dirty="0">
              <a:solidFill>
                <a:srgbClr val="002577"/>
              </a:solidFill>
              <a:latin typeface="Times New Roman" panose="02020603050405020304" pitchFamily="18" charset="0"/>
              <a:cs typeface="Times New Roman" panose="02020603050405020304" pitchFamily="18" charset="0"/>
            </a:endParaRPr>
          </a:p>
          <a:p>
            <a:pPr marR="16350"/>
            <a:r>
              <a:rPr lang="en-US" sz="1600" dirty="0">
                <a:solidFill>
                  <a:srgbClr val="002577"/>
                </a:solidFill>
                <a:latin typeface="Times New Roman" panose="02020603050405020304" pitchFamily="18" charset="0"/>
                <a:cs typeface="Times New Roman" panose="02020603050405020304" pitchFamily="18" charset="0"/>
              </a:rPr>
              <a:t>Report the following conditions if addressed or listed in the assessment with or without supporting documentation. </a:t>
            </a:r>
            <a:endParaRPr lang="en-US" sz="1600" dirty="0" smtClean="0">
              <a:solidFill>
                <a:srgbClr val="002577"/>
              </a:solidFill>
              <a:latin typeface="Times New Roman" panose="02020603050405020304" pitchFamily="18" charset="0"/>
              <a:cs typeface="Times New Roman" panose="02020603050405020304" pitchFamily="18" charset="0"/>
            </a:endParaRPr>
          </a:p>
          <a:p>
            <a:pPr marR="16350"/>
            <a:r>
              <a:rPr lang="en-US" sz="1600" dirty="0" smtClean="0">
                <a:solidFill>
                  <a:srgbClr val="002577"/>
                </a:solidFill>
                <a:latin typeface="Times New Roman" panose="02020603050405020304" pitchFamily="18" charset="0"/>
                <a:cs typeface="Times New Roman" panose="02020603050405020304" pitchFamily="18" charset="0"/>
              </a:rPr>
              <a:t>The </a:t>
            </a:r>
            <a:r>
              <a:rPr lang="en-US" sz="1600" dirty="0">
                <a:solidFill>
                  <a:srgbClr val="002577"/>
                </a:solidFill>
                <a:latin typeface="Times New Roman" panose="02020603050405020304" pitchFamily="18" charset="0"/>
                <a:cs typeface="Times New Roman" panose="02020603050405020304" pitchFamily="18" charset="0"/>
              </a:rPr>
              <a:t>documented complication is not required.</a:t>
            </a:r>
          </a:p>
          <a:p>
            <a:pPr lvl="2"/>
            <a:r>
              <a:rPr lang="en-IN" sz="1600" dirty="0">
                <a:solidFill>
                  <a:srgbClr val="494D4F"/>
                </a:solidFill>
                <a:latin typeface="Times New Roman" panose="02020603050405020304" pitchFamily="18" charset="0"/>
                <a:cs typeface="Times New Roman" panose="02020603050405020304" pitchFamily="18" charset="0"/>
              </a:rPr>
              <a:t>DM with renal complications </a:t>
            </a:r>
          </a:p>
          <a:p>
            <a:pPr lvl="2"/>
            <a:r>
              <a:rPr lang="en-IN" sz="1600" dirty="0">
                <a:solidFill>
                  <a:srgbClr val="494D4F"/>
                </a:solidFill>
                <a:latin typeface="Times New Roman" panose="02020603050405020304" pitchFamily="18" charset="0"/>
                <a:cs typeface="Times New Roman" panose="02020603050405020304" pitchFamily="18" charset="0"/>
              </a:rPr>
              <a:t>DM with ophthalmic complications </a:t>
            </a:r>
          </a:p>
          <a:p>
            <a:pPr lvl="2"/>
            <a:r>
              <a:rPr lang="en-IN" sz="1600" dirty="0">
                <a:solidFill>
                  <a:srgbClr val="494D4F"/>
                </a:solidFill>
                <a:latin typeface="Times New Roman" panose="02020603050405020304" pitchFamily="18" charset="0"/>
                <a:cs typeface="Times New Roman" panose="02020603050405020304" pitchFamily="18" charset="0"/>
              </a:rPr>
              <a:t>DM with neurologic complications </a:t>
            </a:r>
          </a:p>
          <a:p>
            <a:pPr lvl="2"/>
            <a:r>
              <a:rPr lang="en-IN" sz="1600" dirty="0">
                <a:solidFill>
                  <a:srgbClr val="494D4F"/>
                </a:solidFill>
                <a:latin typeface="Times New Roman" panose="02020603050405020304" pitchFamily="18" charset="0"/>
                <a:cs typeface="Times New Roman" panose="02020603050405020304" pitchFamily="18" charset="0"/>
              </a:rPr>
              <a:t>DM with circulatory complications </a:t>
            </a:r>
          </a:p>
          <a:p>
            <a:pPr lvl="2"/>
            <a:r>
              <a:rPr lang="en-IN" sz="1600" dirty="0">
                <a:solidFill>
                  <a:srgbClr val="494D4F"/>
                </a:solidFill>
                <a:latin typeface="Times New Roman" panose="02020603050405020304" pitchFamily="18" charset="0"/>
                <a:cs typeface="Times New Roman" panose="02020603050405020304" pitchFamily="18" charset="0"/>
              </a:rPr>
              <a:t>DM with specified complications </a:t>
            </a:r>
          </a:p>
          <a:p>
            <a:pPr lvl="2"/>
            <a:r>
              <a:rPr lang="en-US" sz="1600" dirty="0">
                <a:solidFill>
                  <a:srgbClr val="494D4F"/>
                </a:solidFill>
                <a:latin typeface="Times New Roman" panose="02020603050405020304" pitchFamily="18" charset="0"/>
                <a:cs typeface="Times New Roman" panose="02020603050405020304" pitchFamily="18" charset="0"/>
              </a:rPr>
              <a:t>DM with other specified complications</a:t>
            </a:r>
          </a:p>
          <a:p>
            <a:r>
              <a:rPr lang="en-IN" sz="1600" dirty="0" smtClean="0">
                <a:solidFill>
                  <a:srgbClr val="494D4F"/>
                </a:solidFill>
                <a:latin typeface="Times New Roman" panose="02020603050405020304" pitchFamily="18" charset="0"/>
                <a:cs typeface="Times New Roman" panose="02020603050405020304" pitchFamily="18" charset="0"/>
              </a:rPr>
              <a:t>                  </a:t>
            </a:r>
            <a:endParaRPr lang="en-IN" sz="1600" dirty="0">
              <a:solidFill>
                <a:srgbClr val="494D4F"/>
              </a:solidFill>
              <a:latin typeface="Times New Roman" panose="02020603050405020304" pitchFamily="18" charset="0"/>
              <a:cs typeface="Times New Roman" panose="02020603050405020304" pitchFamily="18" charset="0"/>
            </a:endParaRPr>
          </a:p>
          <a:p>
            <a:pPr marR="116590"/>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886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26308446"/>
              </p:ext>
            </p:extLst>
          </p:nvPr>
        </p:nvGraphicFramePr>
        <p:xfrm>
          <a:off x="1255620" y="854016"/>
          <a:ext cx="9268606" cy="3276729"/>
        </p:xfrm>
        <a:graphic>
          <a:graphicData uri="http://schemas.openxmlformats.org/drawingml/2006/table">
            <a:tbl>
              <a:tblPr firstRow="1" bandRow="1">
                <a:tableStyleId>{37CE84F3-28C3-443E-9E96-99CF82512B78}</a:tableStyleId>
              </a:tblPr>
              <a:tblGrid>
                <a:gridCol w="4634303"/>
                <a:gridCol w="4634303"/>
              </a:tblGrid>
              <a:tr h="370878">
                <a:tc>
                  <a:txBody>
                    <a:bodyPr/>
                    <a:lstStyle/>
                    <a:p>
                      <a:r>
                        <a:rPr lang="en-IN" dirty="0" smtClean="0"/>
                        <a:t>Unacceptable for Outpatient</a:t>
                      </a:r>
                      <a:r>
                        <a:rPr lang="en-IN" baseline="0" dirty="0" smtClean="0"/>
                        <a:t> records</a:t>
                      </a:r>
                      <a:endParaRPr lang="en-IN" dirty="0"/>
                    </a:p>
                  </a:txBody>
                  <a:tcPr/>
                </a:tc>
                <a:tc>
                  <a:txBody>
                    <a:bodyPr/>
                    <a:lstStyle/>
                    <a:p>
                      <a:r>
                        <a:rPr lang="en-IN" dirty="0" smtClean="0">
                          <a:solidFill>
                            <a:schemeClr val="bg1"/>
                          </a:solidFill>
                        </a:rPr>
                        <a:t>Acceptable</a:t>
                      </a:r>
                      <a:r>
                        <a:rPr lang="en-IN" baseline="0" dirty="0" smtClean="0">
                          <a:solidFill>
                            <a:schemeClr val="bg1"/>
                          </a:solidFill>
                        </a:rPr>
                        <a:t> for Outpatient records</a:t>
                      </a:r>
                      <a:endParaRPr lang="en-IN" dirty="0">
                        <a:solidFill>
                          <a:schemeClr val="bg1"/>
                        </a:solidFill>
                      </a:endParaRPr>
                    </a:p>
                  </a:txBody>
                  <a:tcPr/>
                </a:tc>
              </a:tr>
              <a:tr h="370878">
                <a:tc>
                  <a:txBody>
                    <a:bodyPr/>
                    <a:lstStyle/>
                    <a:p>
                      <a:r>
                        <a:rPr lang="en-IN" dirty="0" smtClean="0"/>
                        <a:t>Suggestive</a:t>
                      </a:r>
                      <a:r>
                        <a:rPr lang="en-IN" baseline="0" dirty="0" smtClean="0"/>
                        <a:t> of /Symptoms of /Likely</a:t>
                      </a:r>
                      <a:endParaRPr lang="en-IN" dirty="0"/>
                    </a:p>
                  </a:txBody>
                  <a:tcPr/>
                </a:tc>
                <a:tc>
                  <a:txBody>
                    <a:bodyPr/>
                    <a:lstStyle/>
                    <a:p>
                      <a:r>
                        <a:rPr lang="en-IN" dirty="0" smtClean="0"/>
                        <a:t>Early/Underlying</a:t>
                      </a:r>
                      <a:endParaRPr lang="en-IN" dirty="0"/>
                    </a:p>
                  </a:txBody>
                  <a:tcPr/>
                </a:tc>
              </a:tr>
              <a:tr h="457314">
                <a:tc>
                  <a:txBody>
                    <a:bodyPr/>
                    <a:lstStyle/>
                    <a:p>
                      <a:r>
                        <a:rPr lang="en-IN" dirty="0" smtClean="0"/>
                        <a:t>Consistent</a:t>
                      </a:r>
                      <a:r>
                        <a:rPr lang="en-IN" baseline="0" dirty="0" smtClean="0"/>
                        <a:t> with/ Compatible With/Concern for</a:t>
                      </a:r>
                      <a:endParaRPr lang="en-IN" dirty="0"/>
                    </a:p>
                  </a:txBody>
                  <a:tcPr/>
                </a:tc>
                <a:tc>
                  <a:txBody>
                    <a:bodyPr/>
                    <a:lstStyle/>
                    <a:p>
                      <a:r>
                        <a:rPr lang="en-IN" dirty="0" smtClean="0"/>
                        <a:t>Evidence of / element</a:t>
                      </a:r>
                      <a:r>
                        <a:rPr lang="en-IN" baseline="0" dirty="0" smtClean="0"/>
                        <a:t> of</a:t>
                      </a:r>
                      <a:endParaRPr lang="en-IN" dirty="0"/>
                    </a:p>
                  </a:txBody>
                  <a:tcPr/>
                </a:tc>
              </a:tr>
              <a:tr h="491366">
                <a:tc>
                  <a:txBody>
                    <a:bodyPr/>
                    <a:lstStyle/>
                    <a:p>
                      <a:r>
                        <a:rPr lang="en-IN" dirty="0" smtClean="0"/>
                        <a:t>Suspicious</a:t>
                      </a:r>
                      <a:r>
                        <a:rPr lang="en-IN" baseline="0" dirty="0" smtClean="0"/>
                        <a:t> for/ Pending/ Presumed/ sign(s) of</a:t>
                      </a:r>
                      <a:endParaRPr lang="en-IN" dirty="0"/>
                    </a:p>
                  </a:txBody>
                  <a:tcPr/>
                </a:tc>
                <a:tc>
                  <a:txBody>
                    <a:bodyPr/>
                    <a:lstStyle/>
                    <a:p>
                      <a:r>
                        <a:rPr lang="en-IN" dirty="0" smtClean="0"/>
                        <a:t>Component of</a:t>
                      </a:r>
                      <a:endParaRPr lang="en-IN" dirty="0"/>
                    </a:p>
                  </a:txBody>
                  <a:tcPr/>
                </a:tc>
              </a:tr>
              <a:tr h="473659">
                <a:tc>
                  <a:txBody>
                    <a:bodyPr/>
                    <a:lstStyle/>
                    <a:p>
                      <a:r>
                        <a:rPr lang="en-IN" dirty="0" smtClean="0"/>
                        <a:t>Probable/</a:t>
                      </a:r>
                      <a:r>
                        <a:rPr lang="en-IN" baseline="0" dirty="0" smtClean="0"/>
                        <a:t> Suspect/ Tendency/ Possible</a:t>
                      </a:r>
                      <a:endParaRPr lang="en-IN" dirty="0"/>
                    </a:p>
                  </a:txBody>
                  <a:tcPr/>
                </a:tc>
                <a:tc>
                  <a:txBody>
                    <a:bodyPr/>
                    <a:lstStyle/>
                    <a:p>
                      <a:r>
                        <a:rPr lang="en-IN" dirty="0" smtClean="0"/>
                        <a:t>Significant</a:t>
                      </a:r>
                      <a:endParaRPr lang="en-IN" dirty="0"/>
                    </a:p>
                  </a:txBody>
                  <a:tcPr/>
                </a:tc>
              </a:tr>
              <a:tr h="370878">
                <a:tc>
                  <a:txBody>
                    <a:bodyPr/>
                    <a:lstStyle/>
                    <a:p>
                      <a:r>
                        <a:rPr lang="en-IN" dirty="0" smtClean="0"/>
                        <a:t>Pre- / Or /Versus</a:t>
                      </a:r>
                      <a:r>
                        <a:rPr lang="en-IN" baseline="0" dirty="0" smtClean="0"/>
                        <a:t> /</a:t>
                      </a:r>
                      <a:r>
                        <a:rPr lang="en-IN" baseline="0" dirty="0" err="1" smtClean="0"/>
                        <a:t>Vs</a:t>
                      </a:r>
                      <a:r>
                        <a:rPr lang="en-IN" baseline="0" dirty="0" smtClean="0"/>
                        <a:t> /Incidental Finding</a:t>
                      </a:r>
                      <a:endParaRPr lang="en-IN" dirty="0"/>
                    </a:p>
                  </a:txBody>
                  <a:tcPr/>
                </a:tc>
                <a:tc>
                  <a:txBody>
                    <a:bodyPr/>
                    <a:lstStyle/>
                    <a:p>
                      <a:r>
                        <a:rPr lang="en-IN" dirty="0" smtClean="0"/>
                        <a:t>Compensated</a:t>
                      </a:r>
                      <a:endParaRPr lang="en-IN" dirty="0"/>
                    </a:p>
                  </a:txBody>
                  <a:tcPr/>
                </a:tc>
              </a:tr>
              <a:tr h="370878">
                <a:tc>
                  <a:txBody>
                    <a:bodyPr/>
                    <a:lstStyle/>
                    <a:p>
                      <a:r>
                        <a:rPr lang="en-IN" dirty="0" smtClean="0"/>
                        <a:t>Rule –out /Perhaps/ Questionable</a:t>
                      </a:r>
                      <a:endParaRPr lang="en-IN" dirty="0"/>
                    </a:p>
                  </a:txBody>
                  <a:tcPr/>
                </a:tc>
                <a:tc>
                  <a:txBody>
                    <a:bodyPr/>
                    <a:lstStyle/>
                    <a:p>
                      <a:r>
                        <a:rPr lang="en-IN" dirty="0" smtClean="0"/>
                        <a:t>Results</a:t>
                      </a:r>
                      <a:r>
                        <a:rPr lang="en-IN" baseline="0" dirty="0" smtClean="0"/>
                        <a:t> show</a:t>
                      </a:r>
                      <a:endParaRPr lang="en-IN" dirty="0"/>
                    </a:p>
                  </a:txBody>
                  <a:tcPr/>
                </a:tc>
              </a:tr>
              <a:tr h="370878">
                <a:tc>
                  <a:txBody>
                    <a:bodyPr/>
                    <a:lstStyle/>
                    <a:p>
                      <a:r>
                        <a:rPr lang="en-IN" dirty="0" smtClean="0"/>
                        <a:t>Slash</a:t>
                      </a:r>
                      <a:r>
                        <a:rPr lang="en-IN" baseline="0" dirty="0" smtClean="0"/>
                        <a:t> / Conflict / Uncertain</a:t>
                      </a:r>
                      <a:endParaRPr lang="en-IN" dirty="0"/>
                    </a:p>
                  </a:txBody>
                  <a:tcPr/>
                </a:tc>
                <a:tc>
                  <a:txBody>
                    <a:bodyPr/>
                    <a:lstStyle/>
                    <a:p>
                      <a:endParaRPr lang="en-IN" dirty="0"/>
                    </a:p>
                  </a:txBody>
                  <a:tcPr/>
                </a:tc>
              </a:tr>
            </a:tbl>
          </a:graphicData>
        </a:graphic>
      </p:graphicFrame>
      <p:cxnSp>
        <p:nvCxnSpPr>
          <p:cNvPr id="4" name="Straight Connector 3"/>
          <p:cNvCxnSpPr/>
          <p:nvPr/>
        </p:nvCxnSpPr>
        <p:spPr>
          <a:xfrm>
            <a:off x="5831456" y="1017917"/>
            <a:ext cx="0" cy="3200400"/>
          </a:xfrm>
          <a:prstGeom prst="line">
            <a:avLst/>
          </a:prstGeom>
        </p:spPr>
        <p:style>
          <a:lnRef idx="3">
            <a:schemeClr val="dk1"/>
          </a:lnRef>
          <a:fillRef idx="0">
            <a:schemeClr val="dk1"/>
          </a:fillRef>
          <a:effectRef idx="2">
            <a:schemeClr val="dk1"/>
          </a:effectRef>
          <a:fontRef idx="minor">
            <a:schemeClr val="tx1"/>
          </a:fontRef>
        </p:style>
      </p:cxnSp>
      <p:sp>
        <p:nvSpPr>
          <p:cNvPr id="6" name="Down Arrow 5"/>
          <p:cNvSpPr/>
          <p:nvPr/>
        </p:nvSpPr>
        <p:spPr>
          <a:xfrm>
            <a:off x="3381555" y="4132053"/>
            <a:ext cx="724619" cy="9489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Down Arrow 6"/>
          <p:cNvSpPr/>
          <p:nvPr/>
        </p:nvSpPr>
        <p:spPr>
          <a:xfrm>
            <a:off x="7556739" y="4132053"/>
            <a:ext cx="724619" cy="9489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TextBox 9"/>
          <p:cNvSpPr txBox="1"/>
          <p:nvPr/>
        </p:nvSpPr>
        <p:spPr>
          <a:xfrm>
            <a:off x="2846717" y="5141343"/>
            <a:ext cx="179429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dirty="0" smtClean="0"/>
              <a:t>Append with F7</a:t>
            </a:r>
            <a:endParaRPr lang="en-IN" dirty="0"/>
          </a:p>
        </p:txBody>
      </p:sp>
      <p:sp>
        <p:nvSpPr>
          <p:cNvPr id="11" name="TextBox 10"/>
          <p:cNvSpPr txBox="1"/>
          <p:nvPr/>
        </p:nvSpPr>
        <p:spPr>
          <a:xfrm>
            <a:off x="6702723" y="5141343"/>
            <a:ext cx="243264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dirty="0" smtClean="0"/>
              <a:t>Consider the conditions</a:t>
            </a:r>
            <a:endParaRPr lang="en-IN" dirty="0"/>
          </a:p>
        </p:txBody>
      </p:sp>
      <p:sp>
        <p:nvSpPr>
          <p:cNvPr id="12" name="TextBox 11"/>
          <p:cNvSpPr txBox="1"/>
          <p:nvPr/>
        </p:nvSpPr>
        <p:spPr>
          <a:xfrm>
            <a:off x="1224951" y="5796952"/>
            <a:ext cx="900597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dirty="0" smtClean="0"/>
              <a:t>Negative conditions reject with NLP. Example: -</a:t>
            </a:r>
            <a:r>
              <a:rPr lang="en-IN" dirty="0" err="1" smtClean="0"/>
              <a:t>ve</a:t>
            </a:r>
            <a:r>
              <a:rPr lang="en-IN" dirty="0" smtClean="0"/>
              <a:t> bipolar , Denies condition, No conditions</a:t>
            </a:r>
            <a:endParaRPr lang="en-IN" dirty="0"/>
          </a:p>
        </p:txBody>
      </p:sp>
      <p:sp>
        <p:nvSpPr>
          <p:cNvPr id="13" name="TextBox 12"/>
          <p:cNvSpPr txBox="1"/>
          <p:nvPr/>
        </p:nvSpPr>
        <p:spPr>
          <a:xfrm>
            <a:off x="1224951" y="163902"/>
            <a:ext cx="9540815" cy="369332"/>
          </a:xfrm>
          <a:prstGeom prst="rect">
            <a:avLst/>
          </a:prstGeom>
          <a:noFill/>
        </p:spPr>
        <p:txBody>
          <a:bodyPr wrap="square" rtlCol="0">
            <a:spAutoFit/>
          </a:bodyPr>
          <a:lstStyle/>
          <a:p>
            <a:r>
              <a:rPr lang="en-IN" b="1" u="sng" dirty="0" smtClean="0">
                <a:latin typeface="Times New Roman" panose="02020603050405020304" pitchFamily="18" charset="0"/>
                <a:cs typeface="Times New Roman" panose="02020603050405020304" pitchFamily="18" charset="0"/>
              </a:rPr>
              <a:t>Appropriate Use of F7:</a:t>
            </a:r>
            <a:endParaRPr lang="en-IN"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0933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98765" y="914400"/>
            <a:ext cx="9853265" cy="5522691"/>
          </a:xfrm>
          <a:prstGeom prst="rect">
            <a:avLst/>
          </a:prstGeom>
        </p:spPr>
      </p:pic>
      <p:sp>
        <p:nvSpPr>
          <p:cNvPr id="3" name="Rectangle 2"/>
          <p:cNvSpPr/>
          <p:nvPr/>
        </p:nvSpPr>
        <p:spPr>
          <a:xfrm>
            <a:off x="998765" y="190583"/>
            <a:ext cx="2469587" cy="369332"/>
          </a:xfrm>
          <a:prstGeom prst="rect">
            <a:avLst/>
          </a:prstGeom>
        </p:spPr>
        <p:txBody>
          <a:bodyPr wrap="none">
            <a:spAutoFit/>
          </a:bodyPr>
          <a:lstStyle/>
          <a:p>
            <a:r>
              <a:rPr lang="en-IN" b="1" u="sng" dirty="0">
                <a:latin typeface="Times New Roman" panose="02020603050405020304" pitchFamily="18" charset="0"/>
                <a:cs typeface="Times New Roman" panose="02020603050405020304" pitchFamily="18" charset="0"/>
              </a:rPr>
              <a:t>Appropriate Use of F7:</a:t>
            </a:r>
          </a:p>
        </p:txBody>
      </p:sp>
    </p:spTree>
    <p:extLst>
      <p:ext uri="{BB962C8B-B14F-4D97-AF65-F5344CB8AC3E}">
        <p14:creationId xmlns:p14="http://schemas.microsoft.com/office/powerpoint/2010/main" val="1602897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71268" y="577971"/>
            <a:ext cx="10256807" cy="584775"/>
          </a:xfrm>
          <a:prstGeom prst="rect">
            <a:avLst/>
          </a:prstGeom>
          <a:noFill/>
        </p:spPr>
        <p:txBody>
          <a:bodyPr wrap="square" rtlCol="0">
            <a:spAutoFit/>
          </a:bodyPr>
          <a:lstStyle/>
          <a:p>
            <a:r>
              <a:rPr lang="en-IN" sz="1600" b="1" dirty="0" smtClean="0">
                <a:latin typeface="Times New Roman" panose="02020603050405020304" pitchFamily="18" charset="0"/>
                <a:cs typeface="Times New Roman" panose="02020603050405020304" pitchFamily="18" charset="0"/>
              </a:rPr>
              <a:t>Append F7 to the Unsupported documentation on commercial . </a:t>
            </a:r>
          </a:p>
          <a:p>
            <a:r>
              <a:rPr lang="en-IN" sz="1600" b="1" dirty="0" smtClean="0">
                <a:latin typeface="Times New Roman" panose="02020603050405020304" pitchFamily="18" charset="0"/>
                <a:cs typeface="Times New Roman" panose="02020603050405020304" pitchFamily="18" charset="0"/>
              </a:rPr>
              <a:t>Below are the documentation on the usage of F7. </a:t>
            </a:r>
            <a:endParaRPr lang="en-IN" sz="16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871268" y="1429583"/>
            <a:ext cx="8573243" cy="4016088"/>
          </a:xfrm>
          <a:prstGeom prst="rect">
            <a:avLst/>
          </a:prstGeom>
        </p:spPr>
      </p:pic>
    </p:spTree>
    <p:extLst>
      <p:ext uri="{BB962C8B-B14F-4D97-AF65-F5344CB8AC3E}">
        <p14:creationId xmlns:p14="http://schemas.microsoft.com/office/powerpoint/2010/main" val="3797030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675555" y="212943"/>
            <a:ext cx="11411669" cy="6832640"/>
          </a:xfrm>
          <a:prstGeom prst="rect">
            <a:avLst/>
          </a:prstGeom>
          <a:noFill/>
        </p:spPr>
        <p:txBody>
          <a:bodyPr wrap="square" rtlCol="0">
            <a:spAutoFit/>
          </a:bodyPr>
          <a:lstStyle/>
          <a:p>
            <a:r>
              <a:rPr lang="en-IN" sz="1600" b="1" u="sng" dirty="0" smtClean="0">
                <a:solidFill>
                  <a:srgbClr val="FF0000"/>
                </a:solidFill>
                <a:latin typeface="Times New Roman" panose="02020603050405020304" pitchFamily="18" charset="0"/>
                <a:cs typeface="Times New Roman" panose="02020603050405020304" pitchFamily="18" charset="0"/>
              </a:rPr>
              <a:t>Medical </a:t>
            </a:r>
            <a:r>
              <a:rPr lang="en-IN" sz="1600" b="1" u="sng" dirty="0">
                <a:solidFill>
                  <a:srgbClr val="FF0000"/>
                </a:solidFill>
                <a:latin typeface="Times New Roman" panose="02020603050405020304" pitchFamily="18" charset="0"/>
                <a:cs typeface="Times New Roman" panose="02020603050405020304" pitchFamily="18" charset="0"/>
              </a:rPr>
              <a:t>Record Requirements</a:t>
            </a:r>
            <a:r>
              <a:rPr lang="en-IN" sz="1600" b="1" u="sng" dirty="0" smtClean="0">
                <a:solidFill>
                  <a:srgbClr val="FF0000"/>
                </a:solidFill>
                <a:latin typeface="Times New Roman" panose="02020603050405020304" pitchFamily="18" charset="0"/>
                <a:cs typeface="Times New Roman" panose="02020603050405020304" pitchFamily="18" charset="0"/>
              </a:rPr>
              <a:t>:</a:t>
            </a:r>
          </a:p>
          <a:p>
            <a:endParaRPr lang="en-IN" sz="1200" b="1" u="sng" dirty="0">
              <a:latin typeface="Times New Roman" panose="02020603050405020304" pitchFamily="18" charset="0"/>
              <a:cs typeface="Times New Roman" panose="02020603050405020304" pitchFamily="18" charset="0"/>
            </a:endParaRPr>
          </a:p>
          <a:p>
            <a:r>
              <a:rPr lang="en-US" sz="1300" b="1" u="sng" dirty="0">
                <a:latin typeface="Times New Roman" panose="02020603050405020304" pitchFamily="18" charset="0"/>
                <a:cs typeface="Times New Roman" panose="02020603050405020304" pitchFamily="18" charset="0"/>
              </a:rPr>
              <a:t>1. To code the medical record as Valid note , first step to check the any two Qualifying patient </a:t>
            </a:r>
            <a:r>
              <a:rPr lang="en-US" sz="1300" b="1" u="sng" dirty="0" smtClean="0">
                <a:latin typeface="Times New Roman" panose="02020603050405020304" pitchFamily="18" charset="0"/>
                <a:cs typeface="Times New Roman" panose="02020603050405020304" pitchFamily="18" charset="0"/>
              </a:rPr>
              <a:t>identifiers in </a:t>
            </a:r>
            <a:r>
              <a:rPr lang="en-US" sz="1300" b="1" u="sng" dirty="0">
                <a:latin typeface="Times New Roman" panose="02020603050405020304" pitchFamily="18" charset="0"/>
                <a:cs typeface="Times New Roman" panose="02020603050405020304" pitchFamily="18" charset="0"/>
              </a:rPr>
              <a:t>all encounters of medical record.</a:t>
            </a:r>
          </a:p>
          <a:p>
            <a:endParaRPr lang="en-IN" sz="1300" dirty="0" smtClean="0">
              <a:latin typeface="Times New Roman" panose="02020603050405020304" pitchFamily="18" charset="0"/>
              <a:cs typeface="Times New Roman" panose="02020603050405020304" pitchFamily="18" charset="0"/>
            </a:endParaRPr>
          </a:p>
          <a:p>
            <a:r>
              <a:rPr lang="en-IN" sz="1200" b="1" dirty="0">
                <a:latin typeface="Times New Roman" panose="02020603050405020304" pitchFamily="18" charset="0"/>
                <a:cs typeface="Times New Roman" panose="02020603050405020304" pitchFamily="18" charset="0"/>
              </a:rPr>
              <a:t>Qualifying identifiers </a:t>
            </a:r>
          </a:p>
          <a:p>
            <a:r>
              <a:rPr lang="en-IN" sz="1200" dirty="0">
                <a:latin typeface="Times New Roman" panose="02020603050405020304" pitchFamily="18" charset="0"/>
                <a:cs typeface="Times New Roman" panose="02020603050405020304" pitchFamily="18" charset="0"/>
              </a:rPr>
              <a:t>Name</a:t>
            </a:r>
          </a:p>
          <a:p>
            <a:r>
              <a:rPr lang="en-IN" sz="1200" dirty="0">
                <a:latin typeface="Times New Roman" panose="02020603050405020304" pitchFamily="18" charset="0"/>
                <a:cs typeface="Times New Roman" panose="02020603050405020304" pitchFamily="18" charset="0"/>
              </a:rPr>
              <a:t>DOB (date of birth)</a:t>
            </a:r>
          </a:p>
          <a:p>
            <a:r>
              <a:rPr lang="en-IN" sz="1200" dirty="0">
                <a:latin typeface="Times New Roman" panose="02020603050405020304" pitchFamily="18" charset="0"/>
                <a:cs typeface="Times New Roman" panose="02020603050405020304" pitchFamily="18" charset="0"/>
              </a:rPr>
              <a:t>Unique Identifier, such as: </a:t>
            </a:r>
          </a:p>
          <a:p>
            <a:r>
              <a:rPr lang="en-IN" sz="1200" dirty="0">
                <a:latin typeface="Times New Roman" panose="02020603050405020304" pitchFamily="18" charset="0"/>
                <a:cs typeface="Times New Roman" panose="02020603050405020304" pitchFamily="18" charset="0"/>
              </a:rPr>
              <a:t>Medical Record number</a:t>
            </a:r>
          </a:p>
          <a:p>
            <a:r>
              <a:rPr lang="en-IN" sz="1200" dirty="0">
                <a:latin typeface="Times New Roman" panose="02020603050405020304" pitchFamily="18" charset="0"/>
                <a:cs typeface="Times New Roman" panose="02020603050405020304" pitchFamily="18" charset="0"/>
              </a:rPr>
              <a:t>Social Security number</a:t>
            </a:r>
          </a:p>
          <a:p>
            <a:r>
              <a:rPr lang="en-IN" sz="1200" dirty="0">
                <a:latin typeface="Times New Roman" panose="02020603050405020304" pitchFamily="18" charset="0"/>
                <a:cs typeface="Times New Roman" panose="02020603050405020304" pitchFamily="18" charset="0"/>
              </a:rPr>
              <a:t>Beneficiary number</a:t>
            </a:r>
          </a:p>
          <a:p>
            <a:r>
              <a:rPr lang="en-IN" sz="1200" dirty="0">
                <a:latin typeface="Times New Roman" panose="02020603050405020304" pitchFamily="18" charset="0"/>
                <a:cs typeface="Times New Roman" panose="02020603050405020304" pitchFamily="18" charset="0"/>
              </a:rPr>
              <a:t>Account </a:t>
            </a:r>
            <a:r>
              <a:rPr lang="en-IN" sz="1200" dirty="0" smtClean="0">
                <a:latin typeface="Times New Roman" panose="02020603050405020304" pitchFamily="18" charset="0"/>
                <a:cs typeface="Times New Roman" panose="02020603050405020304" pitchFamily="18" charset="0"/>
              </a:rPr>
              <a:t>number</a:t>
            </a:r>
            <a:endParaRPr lang="en-IN" sz="1200" dirty="0">
              <a:latin typeface="Times New Roman" panose="02020603050405020304" pitchFamily="18" charset="0"/>
              <a:cs typeface="Times New Roman" panose="02020603050405020304" pitchFamily="18" charset="0"/>
            </a:endParaRPr>
          </a:p>
          <a:p>
            <a:r>
              <a:rPr lang="en-IN" sz="1200" dirty="0">
                <a:latin typeface="Times New Roman" panose="02020603050405020304" pitchFamily="18" charset="0"/>
                <a:cs typeface="Times New Roman" panose="02020603050405020304" pitchFamily="18" charset="0"/>
              </a:rPr>
              <a:t>HICN, Medicare beneficiary’s identification </a:t>
            </a:r>
            <a:r>
              <a:rPr lang="en-IN" sz="1200" dirty="0" smtClean="0">
                <a:latin typeface="Times New Roman" panose="02020603050405020304" pitchFamily="18" charset="0"/>
                <a:cs typeface="Times New Roman" panose="02020603050405020304" pitchFamily="18" charset="0"/>
              </a:rPr>
              <a:t>number</a:t>
            </a:r>
          </a:p>
          <a:p>
            <a:endParaRPr lang="en-IN" sz="1200" dirty="0" smtClean="0">
              <a:latin typeface="Times New Roman" panose="02020603050405020304" pitchFamily="18" charset="0"/>
              <a:cs typeface="Times New Roman" panose="02020603050405020304" pitchFamily="18" charset="0"/>
            </a:endParaRPr>
          </a:p>
          <a:p>
            <a:r>
              <a:rPr lang="en-IN" sz="1200" b="1" u="sng" dirty="0">
                <a:solidFill>
                  <a:srgbClr val="FF0000"/>
                </a:solidFill>
                <a:latin typeface="Times New Roman" panose="02020603050405020304" pitchFamily="18" charset="0"/>
                <a:cs typeface="Times New Roman" panose="02020603050405020304" pitchFamily="18" charset="0"/>
              </a:rPr>
              <a:t>Demographics:</a:t>
            </a:r>
          </a:p>
          <a:p>
            <a:pPr marL="285750" indent="-285750">
              <a:buFont typeface="Arial" panose="020B0604020202020204" pitchFamily="34" charset="0"/>
              <a:buChar char="•"/>
            </a:pPr>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Patient name, DOB &amp; Gender need to validate in all the pages (Face to face &amp; Non face to face) of medical record.</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All the three elements of patient name (first, middle and last name) and DOB (DD/MM/YY) need to match in both tool and medical record </a:t>
            </a:r>
            <a:r>
              <a:rPr lang="en-IN" sz="1200" dirty="0" smtClean="0">
                <a:latin typeface="Times New Roman" panose="02020603050405020304" pitchFamily="18" charset="0"/>
                <a:cs typeface="Times New Roman" panose="02020603050405020304" pitchFamily="18" charset="0"/>
              </a:rPr>
              <a:t>.</a:t>
            </a:r>
          </a:p>
          <a:p>
            <a:r>
              <a:rPr lang="en-IN" sz="1200" dirty="0">
                <a:latin typeface="Times New Roman" panose="02020603050405020304" pitchFamily="18" charset="0"/>
                <a:cs typeface="Times New Roman" panose="02020603050405020304" pitchFamily="18" charset="0"/>
              </a:rPr>
              <a:t> </a:t>
            </a:r>
            <a:r>
              <a:rPr lang="en-IN" sz="1200" dirty="0" smtClean="0">
                <a:latin typeface="Times New Roman" panose="02020603050405020304" pitchFamily="18" charset="0"/>
                <a:cs typeface="Times New Roman" panose="02020603050405020304" pitchFamily="18" charset="0"/>
              </a:rPr>
              <a:t>      (</a:t>
            </a:r>
            <a:r>
              <a:rPr lang="en-IN" sz="1200" dirty="0">
                <a:latin typeface="Times New Roman" panose="02020603050405020304" pitchFamily="18" charset="0"/>
                <a:cs typeface="Times New Roman" panose="02020603050405020304" pitchFamily="18" charset="0"/>
              </a:rPr>
              <a:t>No Issue If middle name is missing).</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Incorrect member should be selected as rejection reason if there is any discrepancy (even in single letter of any element) in demographics of the patient.</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Nick name can be considered as valid and can proceed with the coding.</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All the elements of DOB (DD/MM/YY) need to match in record with tool, if any discrepancy should be rejected with incorrect member.</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Patient gender should be matched in tool and record, if not should be rejected with incorrect member.</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Lack of complete DOB is not to be considered as demographic Issue, with Patient name and gender we can process the record.</a:t>
            </a:r>
          </a:p>
          <a:p>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200" dirty="0">
                <a:latin typeface="Times New Roman" panose="02020603050405020304" pitchFamily="18" charset="0"/>
                <a:cs typeface="Times New Roman" panose="02020603050405020304" pitchFamily="18" charset="0"/>
              </a:rPr>
              <a:t>Chase list and pull list must be rejected with incorrect </a:t>
            </a:r>
            <a:r>
              <a:rPr lang="en-IN" sz="1200" dirty="0" smtClean="0">
                <a:latin typeface="Times New Roman" panose="02020603050405020304" pitchFamily="18" charset="0"/>
                <a:cs typeface="Times New Roman" panose="02020603050405020304" pitchFamily="18" charset="0"/>
              </a:rPr>
              <a:t>member.</a:t>
            </a:r>
            <a:endParaRPr lang="en-IN" sz="12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IN" sz="1200" dirty="0">
              <a:latin typeface="Times New Roman" panose="02020603050405020304" pitchFamily="18" charset="0"/>
              <a:cs typeface="Times New Roman" panose="02020603050405020304" pitchFamily="18" charset="0"/>
            </a:endParaRPr>
          </a:p>
          <a:p>
            <a:endParaRPr lang="en-IN" sz="1200" dirty="0">
              <a:latin typeface="Times New Roman" panose="02020603050405020304" pitchFamily="18" charset="0"/>
              <a:cs typeface="Times New Roman" panose="02020603050405020304" pitchFamily="18" charset="0"/>
            </a:endParaRPr>
          </a:p>
          <a:p>
            <a:endParaRPr lang="en-IN" sz="1200" dirty="0" smtClean="0">
              <a:latin typeface="Times New Roman" panose="02020603050405020304" pitchFamily="18" charset="0"/>
              <a:cs typeface="Times New Roman" panose="02020603050405020304" pitchFamily="18" charset="0"/>
            </a:endParaRPr>
          </a:p>
          <a:p>
            <a:endParaRPr lang="en-IN"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5442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0408" y="1072949"/>
            <a:ext cx="4623759" cy="3539430"/>
          </a:xfrm>
          <a:prstGeom prst="rect">
            <a:avLst/>
          </a:prstGeom>
        </p:spPr>
        <p:txBody>
          <a:bodyPr wrap="square">
            <a:spAutoFit/>
          </a:bodyPr>
          <a:lstStyle/>
          <a:p>
            <a:endParaRPr lang="en-IN" sz="1600" dirty="0">
              <a:solidFill>
                <a:srgbClr val="000000"/>
              </a:solidFill>
              <a:latin typeface="Times New Roman" panose="02020603050405020304" pitchFamily="18" charset="0"/>
              <a:cs typeface="Times New Roman" panose="02020603050405020304" pitchFamily="18" charset="0"/>
            </a:endParaRPr>
          </a:p>
          <a:p>
            <a:pPr marR="78870"/>
            <a:r>
              <a:rPr lang="en-US" sz="1600" dirty="0">
                <a:solidFill>
                  <a:srgbClr val="002577"/>
                </a:solidFill>
                <a:latin typeface="Times New Roman" panose="02020603050405020304" pitchFamily="18" charset="0"/>
                <a:cs typeface="Times New Roman" panose="02020603050405020304" pitchFamily="18" charset="0"/>
              </a:rPr>
              <a:t>Append when the diagnosis is present and is</a:t>
            </a:r>
            <a:r>
              <a:rPr lang="en-US" sz="1600" dirty="0" smtClean="0">
                <a:solidFill>
                  <a:srgbClr val="002577"/>
                </a:solidFill>
                <a:latin typeface="Times New Roman" panose="02020603050405020304" pitchFamily="18" charset="0"/>
                <a:cs typeface="Times New Roman" panose="02020603050405020304" pitchFamily="18" charset="0"/>
              </a:rPr>
              <a:t>:</a:t>
            </a:r>
          </a:p>
          <a:p>
            <a:pPr marR="78870"/>
            <a:endParaRPr lang="en-IN" sz="1600" dirty="0">
              <a:solidFill>
                <a:srgbClr val="4A4D4F"/>
              </a:solidFill>
              <a:latin typeface="Times New Roman" panose="02020603050405020304" pitchFamily="18" charset="0"/>
              <a:cs typeface="Times New Roman" panose="02020603050405020304" pitchFamily="18" charset="0"/>
            </a:endParaRPr>
          </a:p>
          <a:p>
            <a:pPr marR="78490"/>
            <a:endParaRPr lang="en-IN" sz="1600" dirty="0" smtClean="0">
              <a:solidFill>
                <a:srgbClr val="4A4D4F"/>
              </a:solidFill>
              <a:latin typeface="Times New Roman" panose="02020603050405020304" pitchFamily="18" charset="0"/>
              <a:cs typeface="Times New Roman" panose="02020603050405020304" pitchFamily="18" charset="0"/>
            </a:endParaRPr>
          </a:p>
          <a:p>
            <a:pPr marL="171450" marR="78490" indent="-1714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an acute condition with no support </a:t>
            </a:r>
          </a:p>
          <a:p>
            <a:pPr marL="171450" marR="78490" indent="-171450">
              <a:buFont typeface="Arial" panose="020B0604020202020204" pitchFamily="34" charset="0"/>
              <a:buChar char="•"/>
            </a:pPr>
            <a:r>
              <a:rPr lang="en-IN" sz="1600" dirty="0" smtClean="0">
                <a:solidFill>
                  <a:srgbClr val="4A4D4F"/>
                </a:solidFill>
                <a:latin typeface="Times New Roman" panose="02020603050405020304" pitchFamily="18" charset="0"/>
                <a:cs typeface="Times New Roman" panose="02020603050405020304" pitchFamily="18" charset="0"/>
              </a:rPr>
              <a:t>Ex</a:t>
            </a:r>
            <a:r>
              <a:rPr lang="en-IN" sz="1600" dirty="0">
                <a:solidFill>
                  <a:srgbClr val="4A4D4F"/>
                </a:solidFill>
                <a:latin typeface="Times New Roman" panose="02020603050405020304" pitchFamily="18" charset="0"/>
                <a:cs typeface="Times New Roman" panose="02020603050405020304" pitchFamily="18" charset="0"/>
              </a:rPr>
              <a:t>: (Embolism, Heart Attack, Stroke, etc.)</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an incidental finding</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as a “History of” with no support</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as resolved or with other conflicting information</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in the PMH / PL with no support</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with any term suggesting uncertainty</a:t>
            </a:r>
          </a:p>
          <a:p>
            <a:pPr marL="628650" marR="102960" lvl="1" indent="-171450">
              <a:buFont typeface="Arial" panose="020B0604020202020204" pitchFamily="34" charset="0"/>
              <a:buChar char="•"/>
            </a:pPr>
            <a:r>
              <a:rPr lang="en-IN" sz="1600" dirty="0" smtClean="0">
                <a:solidFill>
                  <a:srgbClr val="4A4D4F"/>
                </a:solidFill>
                <a:latin typeface="Times New Roman" panose="02020603050405020304" pitchFamily="18" charset="0"/>
                <a:cs typeface="Times New Roman" panose="02020603050405020304" pitchFamily="18" charset="0"/>
              </a:rPr>
              <a:t>(</a:t>
            </a:r>
            <a:r>
              <a:rPr lang="en-IN" sz="1600" dirty="0">
                <a:solidFill>
                  <a:srgbClr val="4A4D4F"/>
                </a:solidFill>
                <a:latin typeface="Times New Roman" panose="02020603050405020304" pitchFamily="18" charset="0"/>
                <a:cs typeface="Times New Roman" panose="02020603050405020304" pitchFamily="18" charset="0"/>
              </a:rPr>
              <a:t>Outpatient visit)</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patient reported and not confirmed by the provider</a:t>
            </a:r>
          </a:p>
        </p:txBody>
      </p:sp>
      <p:sp>
        <p:nvSpPr>
          <p:cNvPr id="3" name="Rectangle 2"/>
          <p:cNvSpPr/>
          <p:nvPr/>
        </p:nvSpPr>
        <p:spPr>
          <a:xfrm>
            <a:off x="5851585" y="1072949"/>
            <a:ext cx="4940060" cy="2800767"/>
          </a:xfrm>
          <a:prstGeom prst="rect">
            <a:avLst/>
          </a:prstGeom>
        </p:spPr>
        <p:txBody>
          <a:bodyPr wrap="square">
            <a:spAutoFit/>
          </a:bodyPr>
          <a:lstStyle/>
          <a:p>
            <a:endParaRPr lang="en-IN" sz="1600" dirty="0">
              <a:solidFill>
                <a:srgbClr val="000000"/>
              </a:solidFill>
              <a:latin typeface="Times New Roman" panose="02020603050405020304" pitchFamily="18" charset="0"/>
              <a:cs typeface="Times New Roman" panose="02020603050405020304" pitchFamily="18" charset="0"/>
            </a:endParaRPr>
          </a:p>
          <a:p>
            <a:pPr marR="5870"/>
            <a:r>
              <a:rPr lang="en-US" sz="1600" dirty="0">
                <a:solidFill>
                  <a:srgbClr val="002577"/>
                </a:solidFill>
                <a:latin typeface="Times New Roman" panose="02020603050405020304" pitchFamily="18" charset="0"/>
                <a:cs typeface="Times New Roman" panose="02020603050405020304" pitchFamily="18" charset="0"/>
              </a:rPr>
              <a:t>Do </a:t>
            </a:r>
            <a:r>
              <a:rPr lang="en-US" sz="1600" b="1" dirty="0">
                <a:solidFill>
                  <a:srgbClr val="002577"/>
                </a:solidFill>
                <a:latin typeface="Times New Roman" panose="02020603050405020304" pitchFamily="18" charset="0"/>
                <a:cs typeface="Times New Roman" panose="02020603050405020304" pitchFamily="18" charset="0"/>
              </a:rPr>
              <a:t>not </a:t>
            </a:r>
            <a:r>
              <a:rPr lang="en-US" sz="1600" dirty="0">
                <a:solidFill>
                  <a:srgbClr val="002577"/>
                </a:solidFill>
                <a:latin typeface="Times New Roman" panose="02020603050405020304" pitchFamily="18" charset="0"/>
                <a:cs typeface="Times New Roman" panose="02020603050405020304" pitchFamily="18" charset="0"/>
              </a:rPr>
              <a:t>append when the diagnosis is present and is</a:t>
            </a:r>
            <a:r>
              <a:rPr lang="en-US" sz="1600" dirty="0" smtClean="0">
                <a:solidFill>
                  <a:srgbClr val="002577"/>
                </a:solidFill>
                <a:latin typeface="Times New Roman" panose="02020603050405020304" pitchFamily="18" charset="0"/>
                <a:cs typeface="Times New Roman" panose="02020603050405020304" pitchFamily="18" charset="0"/>
              </a:rPr>
              <a:t>:</a:t>
            </a:r>
          </a:p>
          <a:p>
            <a:pPr marR="5870"/>
            <a:endParaRPr lang="en-US" sz="1600" dirty="0">
              <a:solidFill>
                <a:srgbClr val="002577"/>
              </a:solidFill>
              <a:latin typeface="Times New Roman" panose="02020603050405020304" pitchFamily="18" charset="0"/>
              <a:cs typeface="Times New Roman" panose="02020603050405020304" pitchFamily="18" charset="0"/>
            </a:endParaRPr>
          </a:p>
          <a:p>
            <a:pPr marR="5870"/>
            <a:endParaRPr lang="en-US" sz="1600" dirty="0">
              <a:solidFill>
                <a:srgbClr val="002577"/>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active cancer</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 discharge diagnoses </a:t>
            </a:r>
          </a:p>
          <a:p>
            <a:pPr marL="628650" marR="27340" lvl="1" indent="-171450">
              <a:buFont typeface="Arial" panose="020B0604020202020204" pitchFamily="34" charset="0"/>
              <a:buChar char="•"/>
            </a:pPr>
            <a:r>
              <a:rPr lang="en-IN" sz="1600" dirty="0" smtClean="0">
                <a:solidFill>
                  <a:srgbClr val="4A4D4F"/>
                </a:solidFill>
                <a:latin typeface="Times New Roman" panose="02020603050405020304" pitchFamily="18" charset="0"/>
                <a:cs typeface="Times New Roman" panose="02020603050405020304" pitchFamily="18" charset="0"/>
              </a:rPr>
              <a:t>(</a:t>
            </a:r>
            <a:r>
              <a:rPr lang="en-IN" sz="1600" dirty="0">
                <a:solidFill>
                  <a:srgbClr val="4A4D4F"/>
                </a:solidFill>
                <a:latin typeface="Times New Roman" panose="02020603050405020304" pitchFamily="18" charset="0"/>
                <a:cs typeface="Times New Roman" panose="02020603050405020304" pitchFamily="18" charset="0"/>
              </a:rPr>
              <a:t>Inpatient Discharge Summary)</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 status condition</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confirmed in the Physical Exam or Assessment &amp; Plan</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in the provider’s active voice</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supported with a medication</a:t>
            </a:r>
          </a:p>
        </p:txBody>
      </p:sp>
      <p:cxnSp>
        <p:nvCxnSpPr>
          <p:cNvPr id="5" name="Straight Connector 4"/>
          <p:cNvCxnSpPr/>
          <p:nvPr/>
        </p:nvCxnSpPr>
        <p:spPr>
          <a:xfrm>
            <a:off x="1052422" y="1768416"/>
            <a:ext cx="4546121" cy="0"/>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7" name="Straight Connector 6"/>
          <p:cNvCxnSpPr/>
          <p:nvPr/>
        </p:nvCxnSpPr>
        <p:spPr>
          <a:xfrm>
            <a:off x="5883216" y="1777043"/>
            <a:ext cx="4770407" cy="60383"/>
          </a:xfrm>
          <a:prstGeom prst="line">
            <a:avLst/>
          </a:prstGeom>
          <a:ln w="28575"/>
        </p:spPr>
        <p:style>
          <a:lnRef idx="3">
            <a:schemeClr val="accent2"/>
          </a:lnRef>
          <a:fillRef idx="0">
            <a:schemeClr val="accent2"/>
          </a:fillRef>
          <a:effectRef idx="2">
            <a:schemeClr val="accent2"/>
          </a:effectRef>
          <a:fontRef idx="minor">
            <a:schemeClr val="tx1"/>
          </a:fontRef>
        </p:style>
      </p:cxnSp>
      <p:cxnSp>
        <p:nvCxnSpPr>
          <p:cNvPr id="10" name="Straight Connector 9"/>
          <p:cNvCxnSpPr/>
          <p:nvPr/>
        </p:nvCxnSpPr>
        <p:spPr>
          <a:xfrm>
            <a:off x="5792638" y="1190445"/>
            <a:ext cx="43132" cy="3700732"/>
          </a:xfrm>
          <a:prstGeom prst="line">
            <a:avLst/>
          </a:prstGeom>
          <a:ln/>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960408" y="638343"/>
            <a:ext cx="10038271" cy="400110"/>
          </a:xfrm>
          <a:prstGeom prst="rect">
            <a:avLst/>
          </a:prstGeom>
          <a:noFill/>
        </p:spPr>
        <p:txBody>
          <a:bodyPr wrap="square" rtlCol="0">
            <a:spAutoFit/>
          </a:bodyPr>
          <a:lstStyle/>
          <a:p>
            <a:r>
              <a:rPr lang="en-IN" sz="2000" b="1" dirty="0" smtClean="0">
                <a:latin typeface="Times New Roman" panose="02020603050405020304" pitchFamily="18" charset="0"/>
                <a:cs typeface="Times New Roman" panose="02020603050405020304" pitchFamily="18" charset="0"/>
              </a:rPr>
              <a:t>When to append F7 and when not to append F7:</a:t>
            </a:r>
            <a:endParaRPr lang="en-IN"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5641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1113" y="274455"/>
            <a:ext cx="10125075" cy="1815882"/>
          </a:xfrm>
          <a:prstGeom prst="rect">
            <a:avLst/>
          </a:prstGeom>
          <a:noFill/>
        </p:spPr>
        <p:txBody>
          <a:bodyPr wrap="square" rtlCol="0">
            <a:spAutoFit/>
          </a:bodyPr>
          <a:lstStyle/>
          <a:p>
            <a:r>
              <a:rPr lang="en-IN" sz="1600" b="1" u="sng" dirty="0" smtClean="0">
                <a:latin typeface="Times New Roman" panose="02020603050405020304" pitchFamily="18" charset="0"/>
                <a:cs typeface="Times New Roman" panose="02020603050405020304" pitchFamily="18" charset="0"/>
              </a:rPr>
              <a:t>EXCEPTION REASONS:</a:t>
            </a:r>
          </a:p>
          <a:p>
            <a:r>
              <a:rPr lang="en-IN" sz="1600" b="1" u="sng" dirty="0" smtClean="0">
                <a:latin typeface="Times New Roman" panose="02020603050405020304" pitchFamily="18" charset="0"/>
                <a:cs typeface="Times New Roman" panose="02020603050405020304" pitchFamily="18" charset="0"/>
              </a:rPr>
              <a:t>SPECIFICITY</a:t>
            </a:r>
            <a:r>
              <a:rPr lang="en-IN" sz="1600" u="sng" dirty="0" smtClean="0">
                <a:latin typeface="Times New Roman" panose="02020603050405020304" pitchFamily="18" charset="0"/>
                <a:cs typeface="Times New Roman" panose="02020603050405020304" pitchFamily="18" charset="0"/>
              </a:rPr>
              <a:t>:</a:t>
            </a:r>
          </a:p>
          <a:p>
            <a:r>
              <a:rPr lang="en-IN" sz="1600" dirty="0" smtClean="0">
                <a:latin typeface="Times New Roman" panose="02020603050405020304" pitchFamily="18" charset="0"/>
                <a:cs typeface="Times New Roman" panose="02020603050405020304" pitchFamily="18" charset="0"/>
              </a:rPr>
              <a:t>Code conditions to the highest specified code supported within the encounter. Supported conditions stated by the provider in Active Voice or documented within the A/P should be coded as the provider definitive diagnosis. Do not code a higher specified code from the PMH/PL unless the higher specificity is fully supported within the encounter.</a:t>
            </a:r>
          </a:p>
          <a:p>
            <a:endParaRPr lang="en-IN" sz="1600" dirty="0" smtClean="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015433" y="2751828"/>
            <a:ext cx="9304826" cy="2461906"/>
          </a:xfrm>
          <a:prstGeom prst="rect">
            <a:avLst/>
          </a:prstGeom>
        </p:spPr>
      </p:pic>
      <p:pic>
        <p:nvPicPr>
          <p:cNvPr id="5" name="Picture 4"/>
          <p:cNvPicPr>
            <a:picLocks noChangeAspect="1"/>
          </p:cNvPicPr>
          <p:nvPr/>
        </p:nvPicPr>
        <p:blipFill>
          <a:blip r:embed="rId3"/>
          <a:stretch>
            <a:fillRect/>
          </a:stretch>
        </p:blipFill>
        <p:spPr>
          <a:xfrm>
            <a:off x="1052572" y="1813658"/>
            <a:ext cx="9304826" cy="853514"/>
          </a:xfrm>
          <a:prstGeom prst="rect">
            <a:avLst/>
          </a:prstGeom>
        </p:spPr>
      </p:pic>
      <p:sp>
        <p:nvSpPr>
          <p:cNvPr id="3" name="TextBox 2"/>
          <p:cNvSpPr txBox="1"/>
          <p:nvPr/>
        </p:nvSpPr>
        <p:spPr>
          <a:xfrm>
            <a:off x="1015433" y="5432823"/>
            <a:ext cx="9379105" cy="1092607"/>
          </a:xfrm>
          <a:prstGeom prst="rect">
            <a:avLst/>
          </a:prstGeom>
          <a:noFill/>
          <a:ln w="28575">
            <a:solidFill>
              <a:srgbClr val="FF0000"/>
            </a:solidFill>
          </a:ln>
        </p:spPr>
        <p:txBody>
          <a:bodyPr wrap="square" rtlCol="0">
            <a:spAutoFit/>
          </a:bodyPr>
          <a:lstStyle/>
          <a:p>
            <a:r>
              <a:rPr lang="en-IN" sz="1300" dirty="0">
                <a:latin typeface="Times New Roman" panose="02020603050405020304" pitchFamily="18" charset="0"/>
                <a:cs typeface="Times New Roman" panose="02020603050405020304" pitchFamily="18" charset="0"/>
              </a:rPr>
              <a:t>Assessment: COPD, Emphysema</a:t>
            </a:r>
          </a:p>
          <a:p>
            <a:r>
              <a:rPr lang="en-IN" sz="1300" dirty="0">
                <a:latin typeface="Times New Roman" panose="02020603050405020304" pitchFamily="18" charset="0"/>
                <a:cs typeface="Times New Roman" panose="02020603050405020304" pitchFamily="18" charset="0"/>
              </a:rPr>
              <a:t>Code: </a:t>
            </a:r>
            <a:r>
              <a:rPr lang="en-IN" sz="1300" dirty="0" smtClean="0">
                <a:latin typeface="Times New Roman" panose="02020603050405020304" pitchFamily="18" charset="0"/>
                <a:cs typeface="Times New Roman" panose="02020603050405020304" pitchFamily="18" charset="0"/>
              </a:rPr>
              <a:t>           Emphysema </a:t>
            </a:r>
            <a:r>
              <a:rPr lang="en-IN" sz="1300" dirty="0">
                <a:latin typeface="Times New Roman" panose="02020603050405020304" pitchFamily="18" charset="0"/>
                <a:cs typeface="Times New Roman" panose="02020603050405020304" pitchFamily="18" charset="0"/>
              </a:rPr>
              <a:t>(J43.9</a:t>
            </a:r>
            <a:r>
              <a:rPr lang="en-IN" sz="1300" dirty="0" smtClean="0">
                <a:latin typeface="Times New Roman" panose="02020603050405020304" pitchFamily="18" charset="0"/>
                <a:cs typeface="Times New Roman" panose="02020603050405020304" pitchFamily="18" charset="0"/>
              </a:rPr>
              <a:t>)</a:t>
            </a:r>
          </a:p>
          <a:p>
            <a:r>
              <a:rPr lang="en-IN" sz="1300" dirty="0" smtClean="0">
                <a:latin typeface="Times New Roman" panose="02020603050405020304" pitchFamily="18" charset="0"/>
                <a:cs typeface="Times New Roman" panose="02020603050405020304" pitchFamily="18" charset="0"/>
              </a:rPr>
              <a:t>Rationale:     Code Emphysema to report the provider’s diagnostic</a:t>
            </a:r>
          </a:p>
          <a:p>
            <a:r>
              <a:rPr lang="en-IN" sz="1300" dirty="0">
                <a:latin typeface="Times New Roman" panose="02020603050405020304" pitchFamily="18" charset="0"/>
                <a:cs typeface="Times New Roman" panose="02020603050405020304" pitchFamily="18" charset="0"/>
              </a:rPr>
              <a:t> </a:t>
            </a:r>
            <a:r>
              <a:rPr lang="en-IN" sz="1300" dirty="0" smtClean="0">
                <a:latin typeface="Times New Roman" panose="02020603050405020304" pitchFamily="18" charset="0"/>
                <a:cs typeface="Times New Roman" panose="02020603050405020304" pitchFamily="18" charset="0"/>
              </a:rPr>
              <a:t>                     Statement located in the A/P and highest specified </a:t>
            </a:r>
          </a:p>
          <a:p>
            <a:r>
              <a:rPr lang="en-IN" sz="1300" dirty="0" smtClean="0">
                <a:latin typeface="Times New Roman" panose="02020603050405020304" pitchFamily="18" charset="0"/>
                <a:cs typeface="Times New Roman" panose="02020603050405020304" pitchFamily="18" charset="0"/>
              </a:rPr>
              <a:t>                      condition.</a:t>
            </a:r>
            <a:endParaRPr lang="en-IN" sz="13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5808794" y="5632878"/>
            <a:ext cx="4689553" cy="892552"/>
          </a:xfrm>
          <a:prstGeom prst="rect">
            <a:avLst/>
          </a:prstGeom>
          <a:noFill/>
        </p:spPr>
        <p:txBody>
          <a:bodyPr wrap="square" rtlCol="0">
            <a:spAutoFit/>
          </a:bodyPr>
          <a:lstStyle/>
          <a:p>
            <a:r>
              <a:rPr lang="en-IN" sz="1300" dirty="0" smtClean="0">
                <a:latin typeface="Times New Roman" panose="02020603050405020304" pitchFamily="18" charset="0"/>
                <a:cs typeface="Times New Roman" panose="02020603050405020304" pitchFamily="18" charset="0"/>
              </a:rPr>
              <a:t>PMH: COPD</a:t>
            </a:r>
          </a:p>
          <a:p>
            <a:r>
              <a:rPr lang="en-IN" sz="1300" dirty="0" smtClean="0">
                <a:latin typeface="Times New Roman" panose="02020603050405020304" pitchFamily="18" charset="0"/>
                <a:cs typeface="Times New Roman" panose="02020603050405020304" pitchFamily="18" charset="0"/>
              </a:rPr>
              <a:t>Ass:   Emphysema</a:t>
            </a:r>
          </a:p>
          <a:p>
            <a:r>
              <a:rPr lang="en-IN" sz="1300" dirty="0" smtClean="0">
                <a:latin typeface="Times New Roman" panose="02020603050405020304" pitchFamily="18" charset="0"/>
                <a:cs typeface="Times New Roman" panose="02020603050405020304" pitchFamily="18" charset="0"/>
              </a:rPr>
              <a:t>Code: Emphysema j43.9 (</a:t>
            </a:r>
            <a:r>
              <a:rPr lang="en-IN" sz="1300" dirty="0">
                <a:latin typeface="Times New Roman" panose="02020603050405020304" pitchFamily="18" charset="0"/>
                <a:cs typeface="Times New Roman" panose="02020603050405020304" pitchFamily="18" charset="0"/>
              </a:rPr>
              <a:t>Code Emphysema to report the </a:t>
            </a:r>
            <a:r>
              <a:rPr lang="en-IN" sz="1300" dirty="0" smtClean="0">
                <a:latin typeface="Times New Roman" panose="02020603050405020304" pitchFamily="18" charset="0"/>
                <a:cs typeface="Times New Roman" panose="02020603050405020304" pitchFamily="18" charset="0"/>
              </a:rPr>
              <a:t>provider   	                    diagnostic statement </a:t>
            </a:r>
            <a:r>
              <a:rPr lang="en-IN" sz="1300" dirty="0">
                <a:latin typeface="Times New Roman" panose="02020603050405020304" pitchFamily="18" charset="0"/>
                <a:cs typeface="Times New Roman" panose="02020603050405020304" pitchFamily="18" charset="0"/>
              </a:rPr>
              <a:t>located in the A/P </a:t>
            </a:r>
            <a:r>
              <a:rPr lang="en-IN" sz="1300" dirty="0" smtClean="0">
                <a:latin typeface="Times New Roman" panose="02020603050405020304" pitchFamily="18" charset="0"/>
                <a:cs typeface="Times New Roman" panose="02020603050405020304" pitchFamily="18" charset="0"/>
              </a:rPr>
              <a:t>)</a:t>
            </a:r>
            <a:endParaRPr lang="en-IN" sz="1300" dirty="0">
              <a:latin typeface="Times New Roman" panose="02020603050405020304" pitchFamily="18" charset="0"/>
              <a:cs typeface="Times New Roman" panose="02020603050405020304" pitchFamily="18" charset="0"/>
            </a:endParaRPr>
          </a:p>
        </p:txBody>
      </p:sp>
      <p:cxnSp>
        <p:nvCxnSpPr>
          <p:cNvPr id="25" name="Straight Connector 24"/>
          <p:cNvCxnSpPr>
            <a:stCxn id="3" idx="0"/>
            <a:endCxn id="3" idx="2"/>
          </p:cNvCxnSpPr>
          <p:nvPr/>
        </p:nvCxnSpPr>
        <p:spPr>
          <a:xfrm>
            <a:off x="5704986" y="5432823"/>
            <a:ext cx="0" cy="10926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2167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6724" y="329045"/>
            <a:ext cx="11468101" cy="1231106"/>
          </a:xfrm>
          <a:prstGeom prst="rect">
            <a:avLst/>
          </a:prstGeom>
          <a:noFill/>
        </p:spPr>
        <p:txBody>
          <a:bodyPr wrap="square" rtlCol="0">
            <a:spAutoFit/>
          </a:bodyPr>
          <a:lstStyle/>
          <a:p>
            <a:r>
              <a:rPr lang="en-IN" sz="2000" b="1" u="sng" dirty="0" smtClean="0">
                <a:latin typeface="Times New Roman" panose="02020603050405020304" pitchFamily="18" charset="0"/>
                <a:cs typeface="Times New Roman" panose="02020603050405020304" pitchFamily="18" charset="0"/>
              </a:rPr>
              <a:t>Specificity (continued):</a:t>
            </a:r>
          </a:p>
          <a:p>
            <a:endParaRPr lang="en-IN" b="1" u="sng" dirty="0" smtClean="0">
              <a:latin typeface="Times New Roman" panose="02020603050405020304" pitchFamily="18" charset="0"/>
              <a:cs typeface="Times New Roman" panose="02020603050405020304" pitchFamily="18" charset="0"/>
            </a:endParaRPr>
          </a:p>
          <a:p>
            <a:r>
              <a:rPr lang="en-IN" dirty="0" smtClean="0">
                <a:latin typeface="Times New Roman" panose="02020603050405020304" pitchFamily="18" charset="0"/>
                <a:cs typeface="Times New Roman" panose="02020603050405020304" pitchFamily="18" charset="0"/>
              </a:rPr>
              <a:t>If a higher specified diagnosis is in the PMH/PL and fully supported within the encounter, code the more specific condition.</a:t>
            </a:r>
          </a:p>
        </p:txBody>
      </p:sp>
      <p:pic>
        <p:nvPicPr>
          <p:cNvPr id="3" name="Picture 2"/>
          <p:cNvPicPr>
            <a:picLocks noChangeAspect="1"/>
          </p:cNvPicPr>
          <p:nvPr/>
        </p:nvPicPr>
        <p:blipFill>
          <a:blip r:embed="rId2"/>
          <a:stretch>
            <a:fillRect/>
          </a:stretch>
        </p:blipFill>
        <p:spPr>
          <a:xfrm>
            <a:off x="542571" y="1729652"/>
            <a:ext cx="10563579" cy="2027096"/>
          </a:xfrm>
          <a:prstGeom prst="rect">
            <a:avLst/>
          </a:prstGeom>
        </p:spPr>
      </p:pic>
    </p:spTree>
    <p:extLst>
      <p:ext uri="{BB962C8B-B14F-4D97-AF65-F5344CB8AC3E}">
        <p14:creationId xmlns:p14="http://schemas.microsoft.com/office/powerpoint/2010/main" val="3561469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7147" y="577970"/>
            <a:ext cx="10386203" cy="5262979"/>
          </a:xfrm>
          <a:prstGeom prst="rect">
            <a:avLst/>
          </a:prstGeom>
          <a:noFill/>
        </p:spPr>
        <p:txBody>
          <a:bodyPr wrap="square" rtlCol="0">
            <a:spAutoFit/>
          </a:bodyPr>
          <a:lstStyle/>
          <a:p>
            <a:r>
              <a:rPr lang="en-IN" sz="1600" b="1" u="sng" dirty="0" smtClean="0">
                <a:latin typeface="Times New Roman" panose="02020603050405020304" pitchFamily="18" charset="0"/>
                <a:cs typeface="Times New Roman" panose="02020603050405020304" pitchFamily="18" charset="0"/>
              </a:rPr>
              <a:t>ACUTE CONDITONS</a:t>
            </a:r>
            <a:r>
              <a:rPr lang="en-IN" sz="1600" dirty="0" smtClean="0">
                <a:latin typeface="Times New Roman" panose="02020603050405020304" pitchFamily="18" charset="0"/>
                <a:cs typeface="Times New Roman" panose="02020603050405020304" pitchFamily="18" charset="0"/>
              </a:rPr>
              <a:t>: </a:t>
            </a:r>
          </a:p>
          <a:p>
            <a:endParaRPr lang="en-IN" sz="1600" dirty="0" smtClean="0">
              <a:latin typeface="Times New Roman" panose="02020603050405020304" pitchFamily="18" charset="0"/>
              <a:cs typeface="Times New Roman" panose="02020603050405020304" pitchFamily="18" charset="0"/>
            </a:endParaRPr>
          </a:p>
          <a:p>
            <a:r>
              <a:rPr lang="en-IN" sz="1600" dirty="0" smtClean="0">
                <a:latin typeface="Times New Roman" panose="02020603050405020304" pitchFamily="18" charset="0"/>
                <a:cs typeface="Times New Roman" panose="02020603050405020304" pitchFamily="18" charset="0"/>
              </a:rPr>
              <a:t>Acute conditions require additional support elsewhere in the document. Acute conditions are emergent and/ or life-threatening and treated in a hospital setting.</a:t>
            </a:r>
          </a:p>
          <a:p>
            <a:endParaRPr lang="en-IN" sz="1600" dirty="0" smtClean="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a:p>
            <a:r>
              <a:rPr lang="en-IN" sz="1600" dirty="0" smtClean="0">
                <a:latin typeface="Times New Roman" panose="02020603050405020304" pitchFamily="18" charset="0"/>
                <a:cs typeface="Times New Roman" panose="02020603050405020304" pitchFamily="18" charset="0"/>
              </a:rPr>
              <a:t>Examples of acute conditions that are not normally treated in an office setting include, but not limited to:</a:t>
            </a:r>
            <a:endParaRPr lang="en-IN" sz="16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IN" sz="1600" b="1" dirty="0" smtClean="0">
                <a:latin typeface="Times New Roman" panose="02020603050405020304" pitchFamily="18" charset="0"/>
                <a:cs typeface="Times New Roman" panose="02020603050405020304" pitchFamily="18" charset="0"/>
              </a:rPr>
              <a:t>Acute </a:t>
            </a:r>
            <a:r>
              <a:rPr lang="en-IN" sz="1600" b="1" dirty="0">
                <a:latin typeface="Times New Roman" panose="02020603050405020304" pitchFamily="18" charset="0"/>
                <a:cs typeface="Times New Roman" panose="02020603050405020304" pitchFamily="18" charset="0"/>
              </a:rPr>
              <a:t>coronary syndrome</a:t>
            </a:r>
            <a:endParaRPr lang="en-IN" sz="16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Acute </a:t>
            </a:r>
            <a:r>
              <a:rPr lang="en-IN" sz="1600" dirty="0">
                <a:latin typeface="Times New Roman" panose="02020603050405020304" pitchFamily="18" charset="0"/>
                <a:cs typeface="Times New Roman" panose="02020603050405020304" pitchFamily="18" charset="0"/>
              </a:rPr>
              <a:t>myocardial infarction</a:t>
            </a:r>
          </a:p>
          <a:p>
            <a:pPr marL="1200150" lvl="2" indent="-285750">
              <a:buFont typeface="Arial" panose="020B0604020202020204" pitchFamily="34" charset="0"/>
              <a:buChar char="•"/>
            </a:pPr>
            <a:r>
              <a:rPr lang="en-IN" sz="1600" b="1" dirty="0" smtClean="0">
                <a:latin typeface="Times New Roman" panose="02020603050405020304" pitchFamily="18" charset="0"/>
                <a:cs typeface="Times New Roman" panose="02020603050405020304" pitchFamily="18" charset="0"/>
              </a:rPr>
              <a:t>Acute </a:t>
            </a:r>
            <a:r>
              <a:rPr lang="en-IN" sz="1600" b="1" dirty="0">
                <a:latin typeface="Times New Roman" panose="02020603050405020304" pitchFamily="18" charset="0"/>
                <a:cs typeface="Times New Roman" panose="02020603050405020304" pitchFamily="18" charset="0"/>
              </a:rPr>
              <a:t>respiratory failure</a:t>
            </a:r>
            <a:endParaRPr lang="en-IN" sz="16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CVA/Stroke/TIA</a:t>
            </a:r>
            <a:endParaRPr lang="en-IN" sz="16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Fracture </a:t>
            </a:r>
            <a:r>
              <a:rPr lang="en-US" sz="1600" dirty="0">
                <a:latin typeface="Times New Roman" panose="02020603050405020304" pitchFamily="18" charset="0"/>
                <a:cs typeface="Times New Roman" panose="02020603050405020304" pitchFamily="18" charset="0"/>
              </a:rPr>
              <a:t>(</a:t>
            </a:r>
            <a:r>
              <a:rPr lang="en-US" sz="1600" b="1" dirty="0">
                <a:latin typeface="Times New Roman" panose="02020603050405020304" pitchFamily="18" charset="0"/>
                <a:cs typeface="Times New Roman" panose="02020603050405020304" pitchFamily="18" charset="0"/>
              </a:rPr>
              <a:t>Initial encounters for </a:t>
            </a:r>
            <a:r>
              <a:rPr lang="en-US" sz="1600" dirty="0">
                <a:latin typeface="Times New Roman" panose="02020603050405020304" pitchFamily="18" charset="0"/>
                <a:cs typeface="Times New Roman" panose="02020603050405020304" pitchFamily="18" charset="0"/>
              </a:rPr>
              <a:t>Traumatic and Pathologic)</a:t>
            </a:r>
          </a:p>
          <a:p>
            <a:pPr marL="1200150" lvl="2" indent="-285750">
              <a:buFont typeface="Arial" panose="020B0604020202020204" pitchFamily="34" charset="0"/>
              <a:buChar char="•"/>
            </a:pPr>
            <a:r>
              <a:rPr lang="en-IN" sz="1600" b="1" dirty="0" smtClean="0">
                <a:latin typeface="Times New Roman" panose="02020603050405020304" pitchFamily="18" charset="0"/>
                <a:cs typeface="Times New Roman" panose="02020603050405020304" pitchFamily="18" charset="0"/>
              </a:rPr>
              <a:t>Pulmonary </a:t>
            </a:r>
            <a:r>
              <a:rPr lang="en-IN" sz="1600" b="1" dirty="0">
                <a:latin typeface="Times New Roman" panose="02020603050405020304" pitchFamily="18" charset="0"/>
                <a:cs typeface="Times New Roman" panose="02020603050405020304" pitchFamily="18" charset="0"/>
              </a:rPr>
              <a:t>embolism</a:t>
            </a:r>
            <a:endParaRPr lang="en-IN" sz="16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IN" sz="1600" b="1" dirty="0" smtClean="0">
                <a:latin typeface="Times New Roman" panose="02020603050405020304" pitchFamily="18" charset="0"/>
                <a:cs typeface="Times New Roman" panose="02020603050405020304" pitchFamily="18" charset="0"/>
              </a:rPr>
              <a:t>Unstable angina</a:t>
            </a:r>
          </a:p>
          <a:p>
            <a:pPr marL="1200150" lvl="2" indent="-285750">
              <a:buFont typeface="Arial" panose="020B0604020202020204" pitchFamily="34" charset="0"/>
              <a:buChar char="•"/>
            </a:pPr>
            <a:endParaRPr lang="en-IN" sz="1600" b="1"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endParaRPr lang="en-IN" sz="1600" b="1" dirty="0" smtClean="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endParaRPr lang="en-IN" sz="1600" b="1"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Exception: </a:t>
            </a:r>
            <a:r>
              <a:rPr lang="en-US" sz="1600" dirty="0">
                <a:latin typeface="Times New Roman" panose="02020603050405020304" pitchFamily="18" charset="0"/>
                <a:cs typeface="Times New Roman" panose="02020603050405020304" pitchFamily="18" charset="0"/>
              </a:rPr>
              <a:t>Acute Kidney Injury/Failure can be coded in outpatient encounters if there is sufficient evidence that the condition is being actively treated or monitored during the encounter</a:t>
            </a:r>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6586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24951" y="612475"/>
            <a:ext cx="9972136" cy="5078313"/>
          </a:xfrm>
          <a:prstGeom prst="rect">
            <a:avLst/>
          </a:prstGeom>
          <a:noFill/>
        </p:spPr>
        <p:txBody>
          <a:bodyPr wrap="square" rtlCol="0">
            <a:spAutoFit/>
          </a:bodyPr>
          <a:lstStyle/>
          <a:p>
            <a:r>
              <a:rPr lang="en-IN" sz="1600" b="1" u="sng" dirty="0" smtClean="0">
                <a:latin typeface="Times New Roman" panose="02020603050405020304" pitchFamily="18" charset="0"/>
                <a:cs typeface="Times New Roman" panose="02020603050405020304" pitchFamily="18" charset="0"/>
              </a:rPr>
              <a:t>STATUS CODES:</a:t>
            </a:r>
          </a:p>
          <a:p>
            <a:endParaRPr lang="en-IN" sz="1600" b="1" u="sng" dirty="0" smtClean="0">
              <a:latin typeface="Times New Roman" panose="02020603050405020304" pitchFamily="18" charset="0"/>
              <a:cs typeface="Times New Roman" panose="02020603050405020304" pitchFamily="18" charset="0"/>
            </a:endParaRPr>
          </a:p>
          <a:p>
            <a:r>
              <a:rPr lang="en-IN" sz="1600" dirty="0" smtClean="0">
                <a:latin typeface="Times New Roman" panose="02020603050405020304" pitchFamily="18" charset="0"/>
                <a:cs typeface="Times New Roman" panose="02020603050405020304" pitchFamily="18" charset="0"/>
              </a:rPr>
              <a:t>A status condition, such as organ transplant, stem cell transplant, or amputation does not require supporting documentation. </a:t>
            </a:r>
          </a:p>
          <a:p>
            <a:endParaRPr lang="en-IN" sz="1600" dirty="0">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These status conditions include, but are not limited to:</a:t>
            </a:r>
            <a:endParaRPr lang="en-US"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Acquired absence of limb</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Asymptomatic human immunodeficiency virus (HIV) infection status</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Carrier of an infectious disease (carrier status)</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Heart transplant status</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Old Myocardial Infarction (MI)</a:t>
            </a: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Presence of prosthetic or mechanical devices</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a:t>
            </a:r>
            <a:r>
              <a:rPr lang="en-IN" sz="1600" b="1" dirty="0">
                <a:latin typeface="Times New Roman" panose="02020603050405020304" pitchFamily="18" charset="0"/>
                <a:cs typeface="Times New Roman" panose="02020603050405020304" pitchFamily="18" charset="0"/>
              </a:rPr>
              <a:t>Transplants</a:t>
            </a:r>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a:t>
            </a:r>
            <a:r>
              <a:rPr lang="en-US" sz="1600" dirty="0" smtClean="0">
                <a:solidFill>
                  <a:srgbClr val="FF0000"/>
                </a:solidFill>
                <a:latin typeface="Times New Roman" panose="02020603050405020304" pitchFamily="18" charset="0"/>
                <a:cs typeface="Times New Roman" panose="02020603050405020304" pitchFamily="18" charset="0"/>
              </a:rPr>
              <a:t>Do </a:t>
            </a:r>
            <a:r>
              <a:rPr lang="en-US" sz="1600" dirty="0">
                <a:solidFill>
                  <a:srgbClr val="FF0000"/>
                </a:solidFill>
                <a:latin typeface="Times New Roman" panose="02020603050405020304" pitchFamily="18" charset="0"/>
                <a:cs typeface="Times New Roman" panose="02020603050405020304" pitchFamily="18" charset="0"/>
              </a:rPr>
              <a:t>not append Unsupported Condition (F7) to a status </a:t>
            </a:r>
            <a:r>
              <a:rPr lang="en-US" sz="1600" b="1" dirty="0">
                <a:solidFill>
                  <a:srgbClr val="FF0000"/>
                </a:solidFill>
                <a:latin typeface="Times New Roman" panose="02020603050405020304" pitchFamily="18" charset="0"/>
                <a:cs typeface="Times New Roman" panose="02020603050405020304" pitchFamily="18" charset="0"/>
              </a:rPr>
              <a:t>condition </a:t>
            </a:r>
            <a:r>
              <a:rPr lang="en-US" sz="1600" dirty="0">
                <a:latin typeface="Times New Roman" panose="02020603050405020304" pitchFamily="18" charset="0"/>
                <a:cs typeface="Times New Roman" panose="02020603050405020304" pitchFamily="18" charset="0"/>
              </a:rPr>
              <a:t>unless conflicting documentation is present.</a:t>
            </a:r>
          </a:p>
          <a:p>
            <a:r>
              <a:rPr lang="en-US" sz="1600" dirty="0">
                <a:latin typeface="Times New Roman" panose="02020603050405020304" pitchFamily="18" charset="0"/>
                <a:cs typeface="Times New Roman" panose="02020603050405020304" pitchFamily="18" charset="0"/>
              </a:rPr>
              <a:t>–</a:t>
            </a:r>
            <a:r>
              <a:rPr lang="en-US" sz="1600" dirty="0">
                <a:solidFill>
                  <a:srgbClr val="FF0000"/>
                </a:solidFill>
                <a:latin typeface="Times New Roman" panose="02020603050405020304" pitchFamily="18" charset="0"/>
                <a:cs typeface="Times New Roman" panose="02020603050405020304" pitchFamily="18" charset="0"/>
              </a:rPr>
              <a:t>Do not append Unlinked Medication (F11)</a:t>
            </a:r>
            <a:r>
              <a:rPr lang="en-US" sz="1600" dirty="0">
                <a:latin typeface="Times New Roman" panose="02020603050405020304" pitchFamily="18" charset="0"/>
                <a:cs typeface="Times New Roman" panose="02020603050405020304" pitchFamily="18" charset="0"/>
              </a:rPr>
              <a:t> to a status </a:t>
            </a:r>
            <a:r>
              <a:rPr lang="en-US" sz="1600" b="1" dirty="0">
                <a:latin typeface="Times New Roman" panose="02020603050405020304" pitchFamily="18" charset="0"/>
                <a:cs typeface="Times New Roman" panose="02020603050405020304" pitchFamily="18" charset="0"/>
              </a:rPr>
              <a:t>condition</a:t>
            </a:r>
            <a:r>
              <a:rPr lang="en-US" sz="1600" dirty="0" smtClean="0">
                <a:latin typeface="Times New Roman" panose="02020603050405020304" pitchFamily="18" charset="0"/>
                <a:cs typeface="Times New Roman" panose="02020603050405020304" pitchFamily="18" charset="0"/>
              </a:rPr>
              <a:t>.</a:t>
            </a:r>
            <a:endParaRPr lang="en-IN" sz="1600" dirty="0">
              <a:latin typeface="Times New Roman" panose="02020603050405020304" pitchFamily="18" charset="0"/>
              <a:cs typeface="Times New Roman" panose="02020603050405020304" pitchFamily="18" charset="0"/>
            </a:endParaRPr>
          </a:p>
          <a:p>
            <a:r>
              <a:rPr lang="en-IN" sz="1600" dirty="0" smtClean="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Do </a:t>
            </a:r>
            <a:r>
              <a:rPr lang="en-US" sz="1600" dirty="0">
                <a:latin typeface="Times New Roman" panose="02020603050405020304" pitchFamily="18" charset="0"/>
                <a:cs typeface="Times New Roman" panose="02020603050405020304" pitchFamily="18" charset="0"/>
              </a:rPr>
              <a:t>not code a status </a:t>
            </a:r>
            <a:r>
              <a:rPr lang="en-US" sz="1600" b="1" dirty="0">
                <a:latin typeface="Times New Roman" panose="02020603050405020304" pitchFamily="18" charset="0"/>
                <a:cs typeface="Times New Roman" panose="02020603050405020304" pitchFamily="18" charset="0"/>
              </a:rPr>
              <a:t>condition </a:t>
            </a:r>
            <a:r>
              <a:rPr lang="en-US" sz="1600" dirty="0">
                <a:latin typeface="Times New Roman" panose="02020603050405020304" pitchFamily="18" charset="0"/>
                <a:cs typeface="Times New Roman" panose="02020603050405020304" pitchFamily="18" charset="0"/>
              </a:rPr>
              <a:t>when conflicting documentation is </a:t>
            </a:r>
            <a:r>
              <a:rPr lang="en-US" sz="1600" dirty="0" smtClean="0">
                <a:latin typeface="Times New Roman" panose="02020603050405020304" pitchFamily="18" charset="0"/>
                <a:cs typeface="Times New Roman" panose="02020603050405020304" pitchFamily="18" charset="0"/>
              </a:rPr>
              <a:t>present.</a:t>
            </a:r>
          </a:p>
          <a:p>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41649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60407" y="1587299"/>
            <a:ext cx="8931414" cy="2575783"/>
          </a:xfrm>
          <a:prstGeom prst="rect">
            <a:avLst/>
          </a:prstGeom>
        </p:spPr>
      </p:pic>
      <p:sp>
        <p:nvSpPr>
          <p:cNvPr id="3" name="TextBox 2"/>
          <p:cNvSpPr txBox="1"/>
          <p:nvPr/>
        </p:nvSpPr>
        <p:spPr>
          <a:xfrm>
            <a:off x="960407" y="4563374"/>
            <a:ext cx="8867955"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sz="1600" dirty="0" smtClean="0">
                <a:latin typeface="Times New Roman" panose="02020603050405020304" pitchFamily="18" charset="0"/>
                <a:cs typeface="Times New Roman" panose="02020603050405020304" pitchFamily="18" charset="0"/>
              </a:rPr>
              <a:t>Reversal of </a:t>
            </a:r>
            <a:r>
              <a:rPr lang="en-IN" sz="1600" dirty="0" err="1" smtClean="0">
                <a:latin typeface="Times New Roman" panose="02020603050405020304" pitchFamily="18" charset="0"/>
                <a:cs typeface="Times New Roman" panose="02020603050405020304" pitchFamily="18" charset="0"/>
              </a:rPr>
              <a:t>Ostomy</a:t>
            </a:r>
            <a:r>
              <a:rPr lang="en-IN" sz="1600" dirty="0" smtClean="0">
                <a:latin typeface="Times New Roman" panose="02020603050405020304" pitchFamily="18" charset="0"/>
                <a:cs typeface="Times New Roman" panose="02020603050405020304" pitchFamily="18" charset="0"/>
              </a:rPr>
              <a:t> – F7</a:t>
            </a:r>
          </a:p>
          <a:p>
            <a:r>
              <a:rPr lang="en-IN" sz="1600" dirty="0" smtClean="0">
                <a:latin typeface="Times New Roman" panose="02020603050405020304" pitchFamily="18" charset="0"/>
                <a:cs typeface="Times New Roman" panose="02020603050405020304" pitchFamily="18" charset="0"/>
              </a:rPr>
              <a:t>Conflict documentation –f7</a:t>
            </a:r>
            <a:endParaRPr lang="en-IN" sz="1600" dirty="0">
              <a:latin typeface="Times New Roman" panose="02020603050405020304" pitchFamily="18" charset="0"/>
              <a:cs typeface="Times New Roman" panose="02020603050405020304" pitchFamily="18" charset="0"/>
            </a:endParaRPr>
          </a:p>
        </p:txBody>
      </p:sp>
      <p:sp>
        <p:nvSpPr>
          <p:cNvPr id="4" name="Rectangle 3"/>
          <p:cNvSpPr/>
          <p:nvPr/>
        </p:nvSpPr>
        <p:spPr>
          <a:xfrm>
            <a:off x="960407" y="653992"/>
            <a:ext cx="10918166" cy="830997"/>
          </a:xfrm>
          <a:prstGeom prst="rect">
            <a:avLst/>
          </a:prstGeom>
        </p:spPr>
        <p:txBody>
          <a:bodyPr wrap="square">
            <a:spAutoFit/>
          </a:bodyPr>
          <a:lstStyle/>
          <a:p>
            <a:r>
              <a:rPr lang="en-IN" sz="1600" b="1" u="sng" dirty="0" smtClean="0">
                <a:solidFill>
                  <a:srgbClr val="000000"/>
                </a:solidFill>
                <a:latin typeface="Times New Roman" panose="02020603050405020304" pitchFamily="18" charset="0"/>
                <a:cs typeface="Times New Roman" panose="02020603050405020304" pitchFamily="18" charset="0"/>
              </a:rPr>
              <a:t>STATUS CODES (Continued):</a:t>
            </a:r>
          </a:p>
          <a:p>
            <a:endParaRPr lang="en-IN" sz="1600" b="1" u="sng" dirty="0">
              <a:solidFill>
                <a:srgbClr val="000000"/>
              </a:solidFill>
              <a:latin typeface="Times New Roman" panose="02020603050405020304" pitchFamily="18" charset="0"/>
              <a:cs typeface="Times New Roman" panose="02020603050405020304" pitchFamily="18" charset="0"/>
            </a:endParaRPr>
          </a:p>
          <a:p>
            <a:pPr marR="17780"/>
            <a:r>
              <a:rPr lang="en-US" sz="1600" dirty="0">
                <a:latin typeface="Times New Roman" panose="02020603050405020304" pitchFamily="18" charset="0"/>
                <a:cs typeface="Times New Roman" panose="02020603050405020304" pitchFamily="18" charset="0"/>
              </a:rPr>
              <a:t>Only code artificial openings when there is </a:t>
            </a:r>
            <a:r>
              <a:rPr lang="en-US" sz="1600" dirty="0" smtClean="0">
                <a:latin typeface="Times New Roman" panose="02020603050405020304" pitchFamily="18" charset="0"/>
                <a:cs typeface="Times New Roman" panose="02020603050405020304" pitchFamily="18" charset="0"/>
              </a:rPr>
              <a:t>documentation supporting </a:t>
            </a:r>
            <a:r>
              <a:rPr lang="en-US" sz="1600" dirty="0">
                <a:latin typeface="Times New Roman" panose="02020603050405020304" pitchFamily="18" charset="0"/>
                <a:cs typeface="Times New Roman" panose="02020603050405020304" pitchFamily="18" charset="0"/>
              </a:rPr>
              <a:t>they are present during the encounter</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72789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675" y="624483"/>
            <a:ext cx="10553699" cy="5878532"/>
          </a:xfrm>
          <a:prstGeom prst="rect">
            <a:avLst/>
          </a:prstGeom>
        </p:spPr>
        <p:txBody>
          <a:bodyPr wrap="square">
            <a:spAutoFit/>
          </a:bodyPr>
          <a:lstStyle/>
          <a:p>
            <a:pPr marR="52630"/>
            <a:r>
              <a:rPr lang="en-IN" sz="1600" b="1" u="sng" dirty="0" smtClean="0">
                <a:solidFill>
                  <a:srgbClr val="002577"/>
                </a:solidFill>
                <a:latin typeface="Times New Roman" panose="02020603050405020304" pitchFamily="18" charset="0"/>
                <a:cs typeface="Times New Roman" panose="02020603050405020304" pitchFamily="18" charset="0"/>
              </a:rPr>
              <a:t>ACCEPTABLE </a:t>
            </a:r>
            <a:r>
              <a:rPr lang="en-IN" sz="1600" b="1" u="sng" dirty="0">
                <a:solidFill>
                  <a:srgbClr val="002577"/>
                </a:solidFill>
                <a:latin typeface="Times New Roman" panose="02020603050405020304" pitchFamily="18" charset="0"/>
                <a:cs typeface="Times New Roman" panose="02020603050405020304" pitchFamily="18" charset="0"/>
              </a:rPr>
              <a:t>TREATMENT &amp; SUPPORTING </a:t>
            </a:r>
            <a:r>
              <a:rPr lang="en-IN" sz="1600" b="1" u="sng" dirty="0" smtClean="0">
                <a:solidFill>
                  <a:srgbClr val="002577"/>
                </a:solidFill>
                <a:latin typeface="Times New Roman" panose="02020603050405020304" pitchFamily="18" charset="0"/>
                <a:cs typeface="Times New Roman" panose="02020603050405020304" pitchFamily="18" charset="0"/>
              </a:rPr>
              <a:t>DOCUMENTATION</a:t>
            </a:r>
          </a:p>
          <a:p>
            <a:pPr marR="52630"/>
            <a:endParaRPr lang="en-IN" sz="1600" dirty="0">
              <a:solidFill>
                <a:srgbClr val="002577"/>
              </a:solidFill>
              <a:latin typeface="Times New Roman" panose="02020603050405020304" pitchFamily="18" charset="0"/>
              <a:cs typeface="Times New Roman" panose="02020603050405020304" pitchFamily="18" charset="0"/>
            </a:endParaRPr>
          </a:p>
          <a:p>
            <a:pPr marR="119990"/>
            <a:r>
              <a:rPr lang="en-US" sz="1600" b="1" dirty="0">
                <a:solidFill>
                  <a:srgbClr val="002577"/>
                </a:solidFill>
                <a:latin typeface="Times New Roman" panose="02020603050405020304" pitchFamily="18" charset="0"/>
                <a:cs typeface="Times New Roman" panose="02020603050405020304" pitchFamily="18" charset="0"/>
              </a:rPr>
              <a:t>Over The Counter Medications (OTC</a:t>
            </a:r>
            <a:r>
              <a:rPr lang="en-US" sz="1600" b="1" dirty="0" smtClean="0">
                <a:solidFill>
                  <a:srgbClr val="002577"/>
                </a:solidFill>
                <a:latin typeface="Times New Roman" panose="02020603050405020304" pitchFamily="18" charset="0"/>
                <a:cs typeface="Times New Roman" panose="02020603050405020304" pitchFamily="18" charset="0"/>
              </a:rPr>
              <a:t>):</a:t>
            </a:r>
            <a:endParaRPr lang="en-US" sz="1600" dirty="0">
              <a:solidFill>
                <a:srgbClr val="002577"/>
              </a:solidFill>
              <a:latin typeface="Times New Roman" panose="02020603050405020304" pitchFamily="18" charset="0"/>
              <a:cs typeface="Times New Roman" panose="02020603050405020304" pitchFamily="18" charset="0"/>
            </a:endParaRPr>
          </a:p>
          <a:p>
            <a:pPr marR="9490"/>
            <a:r>
              <a:rPr lang="en-US" sz="1600" dirty="0">
                <a:solidFill>
                  <a:srgbClr val="002577"/>
                </a:solidFill>
                <a:latin typeface="Times New Roman" panose="02020603050405020304" pitchFamily="18" charset="0"/>
                <a:cs typeface="Times New Roman" panose="02020603050405020304" pitchFamily="18" charset="0"/>
              </a:rPr>
              <a:t>Over the counter (OTC) medications should not be used as medication support unless the condition is documented outside of the Past Medical History (PMH) / Problem List (PL) and directly linked by the provider as treatment</a:t>
            </a:r>
            <a:r>
              <a:rPr lang="en-US" sz="1600" dirty="0" smtClean="0">
                <a:solidFill>
                  <a:srgbClr val="002577"/>
                </a:solidFill>
                <a:latin typeface="Times New Roman" panose="02020603050405020304" pitchFamily="18" charset="0"/>
                <a:cs typeface="Times New Roman" panose="02020603050405020304" pitchFamily="18" charset="0"/>
              </a:rPr>
              <a:t>.</a:t>
            </a:r>
          </a:p>
          <a:p>
            <a:pPr marR="9490"/>
            <a:endParaRPr lang="en-US" sz="1600" dirty="0">
              <a:solidFill>
                <a:srgbClr val="002577"/>
              </a:solidFill>
              <a:latin typeface="Times New Roman" panose="02020603050405020304" pitchFamily="18" charset="0"/>
              <a:cs typeface="Times New Roman" panose="02020603050405020304" pitchFamily="18" charset="0"/>
            </a:endParaRPr>
          </a:p>
          <a:p>
            <a:pPr marR="154990"/>
            <a:r>
              <a:rPr lang="en-IN" sz="1600" b="1" dirty="0">
                <a:solidFill>
                  <a:srgbClr val="002577"/>
                </a:solidFill>
                <a:latin typeface="Times New Roman" panose="02020603050405020304" pitchFamily="18" charset="0"/>
                <a:cs typeface="Times New Roman" panose="02020603050405020304" pitchFamily="18" charset="0"/>
              </a:rPr>
              <a:t>Medication </a:t>
            </a:r>
            <a:r>
              <a:rPr lang="en-IN" sz="1600" b="1" dirty="0" smtClean="0">
                <a:solidFill>
                  <a:srgbClr val="002577"/>
                </a:solidFill>
                <a:latin typeface="Times New Roman" panose="02020603050405020304" pitchFamily="18" charset="0"/>
                <a:cs typeface="Times New Roman" panose="02020603050405020304" pitchFamily="18" charset="0"/>
              </a:rPr>
              <a:t>Lists:</a:t>
            </a:r>
            <a:endParaRPr lang="en-IN" sz="1600" dirty="0">
              <a:solidFill>
                <a:srgbClr val="002577"/>
              </a:solidFill>
              <a:latin typeface="Times New Roman" panose="02020603050405020304" pitchFamily="18" charset="0"/>
              <a:cs typeface="Times New Roman" panose="02020603050405020304" pitchFamily="18" charset="0"/>
            </a:endParaRPr>
          </a:p>
          <a:p>
            <a:pPr marR="11390"/>
            <a:r>
              <a:rPr lang="en-US" sz="1600" dirty="0">
                <a:solidFill>
                  <a:srgbClr val="002577"/>
                </a:solidFill>
                <a:latin typeface="Times New Roman" panose="02020603050405020304" pitchFamily="18" charset="0"/>
                <a:cs typeface="Times New Roman" panose="02020603050405020304" pitchFamily="18" charset="0"/>
              </a:rPr>
              <a:t>Medication Lists must be reviewed, refilled, reconciled, or confirmed on the Date of Service by either the treating provider, MA, nurse, etc. in order to utilize the 1:1 linkage without a flag. </a:t>
            </a:r>
          </a:p>
          <a:p>
            <a:pPr marR="170370"/>
            <a:r>
              <a:rPr lang="en-IN" sz="1600" dirty="0">
                <a:solidFill>
                  <a:srgbClr val="4A4D4F"/>
                </a:solidFill>
                <a:latin typeface="Times New Roman" panose="02020603050405020304" pitchFamily="18" charset="0"/>
                <a:cs typeface="Times New Roman" panose="02020603050405020304" pitchFamily="18" charset="0"/>
              </a:rPr>
              <a:t>Examples:</a:t>
            </a:r>
          </a:p>
          <a:p>
            <a:pPr lvl="1"/>
            <a:r>
              <a:rPr lang="en-IN" sz="1600" dirty="0">
                <a:solidFill>
                  <a:srgbClr val="4A4D4F"/>
                </a:solidFill>
                <a:latin typeface="Times New Roman" panose="02020603050405020304" pitchFamily="18" charset="0"/>
                <a:cs typeface="Times New Roman" panose="02020603050405020304" pitchFamily="18" charset="0"/>
              </a:rPr>
              <a:t>Reconciled today</a:t>
            </a:r>
          </a:p>
          <a:p>
            <a:pPr lvl="1"/>
            <a:r>
              <a:rPr lang="en-IN" sz="1600" dirty="0">
                <a:solidFill>
                  <a:srgbClr val="4A4D4F"/>
                </a:solidFill>
                <a:latin typeface="Times New Roman" panose="02020603050405020304" pitchFamily="18" charset="0"/>
                <a:cs typeface="Times New Roman" panose="02020603050405020304" pitchFamily="18" charset="0"/>
              </a:rPr>
              <a:t>Reconciled by (</a:t>
            </a:r>
            <a:r>
              <a:rPr lang="en-IN" sz="1600" i="1" dirty="0">
                <a:solidFill>
                  <a:srgbClr val="4A4D4F"/>
                </a:solidFill>
                <a:latin typeface="Times New Roman" panose="02020603050405020304" pitchFamily="18" charset="0"/>
                <a:cs typeface="Times New Roman" panose="02020603050405020304" pitchFamily="18" charset="0"/>
              </a:rPr>
              <a:t>nurse</a:t>
            </a:r>
            <a:r>
              <a:rPr lang="en-IN" sz="1600" dirty="0">
                <a:solidFill>
                  <a:srgbClr val="4A4D4F"/>
                </a:solidFill>
                <a:latin typeface="Times New Roman" panose="02020603050405020304" pitchFamily="18" charset="0"/>
                <a:cs typeface="Times New Roman" panose="02020603050405020304" pitchFamily="18" charset="0"/>
              </a:rPr>
              <a:t>) today</a:t>
            </a:r>
          </a:p>
          <a:p>
            <a:pPr lvl="1"/>
            <a:r>
              <a:rPr lang="en-US" sz="1600" dirty="0">
                <a:solidFill>
                  <a:srgbClr val="4A4D4F"/>
                </a:solidFill>
                <a:latin typeface="Times New Roman" panose="02020603050405020304" pitchFamily="18" charset="0"/>
                <a:cs typeface="Times New Roman" panose="02020603050405020304" pitchFamily="18" charset="0"/>
              </a:rPr>
              <a:t>Reconciled on (</a:t>
            </a:r>
            <a:r>
              <a:rPr lang="en-US" sz="1600" i="1" dirty="0">
                <a:solidFill>
                  <a:srgbClr val="4A4D4F"/>
                </a:solidFill>
                <a:latin typeface="Times New Roman" panose="02020603050405020304" pitchFamily="18" charset="0"/>
                <a:cs typeface="Times New Roman" panose="02020603050405020304" pitchFamily="18" charset="0"/>
              </a:rPr>
              <a:t>date of service</a:t>
            </a:r>
            <a:r>
              <a:rPr lang="en-US" sz="1600" dirty="0">
                <a:solidFill>
                  <a:srgbClr val="4A4D4F"/>
                </a:solidFill>
                <a:latin typeface="Times New Roman" panose="02020603050405020304" pitchFamily="18" charset="0"/>
                <a:cs typeface="Times New Roman" panose="02020603050405020304" pitchFamily="18" charset="0"/>
              </a:rPr>
              <a:t>)</a:t>
            </a:r>
          </a:p>
          <a:p>
            <a:pPr lvl="1"/>
            <a:r>
              <a:rPr lang="en-IN" sz="1600" dirty="0">
                <a:solidFill>
                  <a:srgbClr val="4A4D4F"/>
                </a:solidFill>
                <a:latin typeface="Times New Roman" panose="02020603050405020304" pitchFamily="18" charset="0"/>
                <a:cs typeface="Times New Roman" panose="02020603050405020304" pitchFamily="18" charset="0"/>
              </a:rPr>
              <a:t>Reconciled during the encounter/visit</a:t>
            </a:r>
          </a:p>
          <a:p>
            <a:pPr lvl="1"/>
            <a:r>
              <a:rPr lang="en-IN" sz="1600" dirty="0">
                <a:solidFill>
                  <a:srgbClr val="4A4D4F"/>
                </a:solidFill>
                <a:latin typeface="Times New Roman" panose="02020603050405020304" pitchFamily="18" charset="0"/>
                <a:cs typeface="Times New Roman" panose="02020603050405020304" pitchFamily="18" charset="0"/>
              </a:rPr>
              <a:t>Reviewed today</a:t>
            </a:r>
          </a:p>
          <a:p>
            <a:pPr lvl="1"/>
            <a:r>
              <a:rPr lang="en-IN" sz="1600" dirty="0">
                <a:solidFill>
                  <a:srgbClr val="4A4D4F"/>
                </a:solidFill>
                <a:latin typeface="Times New Roman" panose="02020603050405020304" pitchFamily="18" charset="0"/>
                <a:cs typeface="Times New Roman" panose="02020603050405020304" pitchFamily="18" charset="0"/>
              </a:rPr>
              <a:t>Reviewed by (</a:t>
            </a:r>
            <a:r>
              <a:rPr lang="en-IN" sz="1600" i="1" dirty="0">
                <a:solidFill>
                  <a:srgbClr val="4A4D4F"/>
                </a:solidFill>
                <a:latin typeface="Times New Roman" panose="02020603050405020304" pitchFamily="18" charset="0"/>
                <a:cs typeface="Times New Roman" panose="02020603050405020304" pitchFamily="18" charset="0"/>
              </a:rPr>
              <a:t>nurse</a:t>
            </a:r>
            <a:r>
              <a:rPr lang="en-IN" sz="1600" dirty="0">
                <a:solidFill>
                  <a:srgbClr val="4A4D4F"/>
                </a:solidFill>
                <a:latin typeface="Times New Roman" panose="02020603050405020304" pitchFamily="18" charset="0"/>
                <a:cs typeface="Times New Roman" panose="02020603050405020304" pitchFamily="18" charset="0"/>
              </a:rPr>
              <a:t>) today</a:t>
            </a:r>
          </a:p>
          <a:p>
            <a:pPr lvl="1"/>
            <a:r>
              <a:rPr lang="en-US" sz="1600" dirty="0">
                <a:solidFill>
                  <a:srgbClr val="4A4D4F"/>
                </a:solidFill>
                <a:latin typeface="Times New Roman" panose="02020603050405020304" pitchFamily="18" charset="0"/>
                <a:cs typeface="Times New Roman" panose="02020603050405020304" pitchFamily="18" charset="0"/>
              </a:rPr>
              <a:t>Reviewed on (</a:t>
            </a:r>
            <a:r>
              <a:rPr lang="en-US" sz="1600" i="1" dirty="0">
                <a:solidFill>
                  <a:srgbClr val="4A4D4F"/>
                </a:solidFill>
                <a:latin typeface="Times New Roman" panose="02020603050405020304" pitchFamily="18" charset="0"/>
                <a:cs typeface="Times New Roman" panose="02020603050405020304" pitchFamily="18" charset="0"/>
              </a:rPr>
              <a:t>date of service</a:t>
            </a:r>
            <a:r>
              <a:rPr lang="en-US" sz="1600" dirty="0">
                <a:solidFill>
                  <a:srgbClr val="4A4D4F"/>
                </a:solidFill>
                <a:latin typeface="Times New Roman" panose="02020603050405020304" pitchFamily="18" charset="0"/>
                <a:cs typeface="Times New Roman" panose="02020603050405020304" pitchFamily="18" charset="0"/>
              </a:rPr>
              <a:t>)</a:t>
            </a:r>
          </a:p>
          <a:p>
            <a:pPr lvl="1"/>
            <a:r>
              <a:rPr lang="en-IN" sz="1600" dirty="0">
                <a:solidFill>
                  <a:srgbClr val="4A4D4F"/>
                </a:solidFill>
                <a:latin typeface="Times New Roman" panose="02020603050405020304" pitchFamily="18" charset="0"/>
                <a:cs typeface="Times New Roman" panose="02020603050405020304" pitchFamily="18" charset="0"/>
              </a:rPr>
              <a:t>Reviewed during the </a:t>
            </a:r>
            <a:r>
              <a:rPr lang="en-IN" sz="1600" dirty="0" smtClean="0">
                <a:solidFill>
                  <a:srgbClr val="4A4D4F"/>
                </a:solidFill>
                <a:latin typeface="Times New Roman" panose="02020603050405020304" pitchFamily="18" charset="0"/>
                <a:cs typeface="Times New Roman" panose="02020603050405020304" pitchFamily="18" charset="0"/>
              </a:rPr>
              <a:t>encounter/visit</a:t>
            </a:r>
          </a:p>
          <a:p>
            <a:pPr marL="285750" indent="-285750">
              <a:lnSpc>
                <a:spcPct val="150000"/>
              </a:lnSpc>
              <a:buFont typeface="Arial" panose="020B0604020202020204" pitchFamily="34" charset="0"/>
              <a:buChar char="•"/>
            </a:pPr>
            <a:r>
              <a:rPr lang="en-US" sz="1600" b="1" dirty="0">
                <a:latin typeface="Times New Roman" panose="02020603050405020304" pitchFamily="18" charset="0"/>
                <a:cs typeface="Times New Roman" panose="02020603050405020304" pitchFamily="18" charset="0"/>
              </a:rPr>
              <a:t>Do not use medications that the patient is no longer taking as support.</a:t>
            </a:r>
            <a:endParaRPr lang="en-IN" sz="1600" dirty="0"/>
          </a:p>
          <a:p>
            <a:r>
              <a:rPr lang="en-IN" sz="1600" b="1" dirty="0"/>
              <a:t>      Medication List statements examples:</a:t>
            </a:r>
            <a:endParaRPr lang="en-IN" sz="1600" dirty="0"/>
          </a:p>
          <a:p>
            <a:r>
              <a:rPr lang="en-IN" sz="1600" dirty="0"/>
              <a:t>     “Discontinued”</a:t>
            </a:r>
          </a:p>
          <a:p>
            <a:r>
              <a:rPr lang="en-IN" sz="1600" dirty="0"/>
              <a:t>     “No longer taking</a:t>
            </a:r>
            <a:endParaRPr lang="en-IN" sz="1600" dirty="0">
              <a:solidFill>
                <a:srgbClr val="4A4D4F"/>
              </a:solidFill>
              <a:latin typeface="Times New Roman" panose="02020603050405020304" pitchFamily="18" charset="0"/>
              <a:cs typeface="Times New Roman" panose="02020603050405020304" pitchFamily="18" charset="0"/>
            </a:endParaRPr>
          </a:p>
          <a:p>
            <a:endParaRPr lang="en-IN" sz="1600" dirty="0">
              <a:solidFill>
                <a:srgbClr val="4A4D4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72613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20640" y="868458"/>
            <a:ext cx="10150720" cy="5121084"/>
          </a:xfrm>
          <a:prstGeom prst="rect">
            <a:avLst/>
          </a:prstGeom>
        </p:spPr>
      </p:pic>
    </p:spTree>
    <p:extLst>
      <p:ext uri="{BB962C8B-B14F-4D97-AF65-F5344CB8AC3E}">
        <p14:creationId xmlns:p14="http://schemas.microsoft.com/office/powerpoint/2010/main" val="33236827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680" y="1432028"/>
            <a:ext cx="4318959" cy="3539430"/>
          </a:xfrm>
          <a:prstGeom prst="rect">
            <a:avLst/>
          </a:prstGeom>
        </p:spPr>
        <p:txBody>
          <a:bodyPr wrap="square">
            <a:spAutoFit/>
          </a:bodyPr>
          <a:lstStyle/>
          <a:p>
            <a:endParaRPr lang="en-IN" sz="1600" dirty="0">
              <a:solidFill>
                <a:srgbClr val="000000"/>
              </a:solidFill>
              <a:latin typeface="Times New Roman" panose="02020603050405020304" pitchFamily="18" charset="0"/>
              <a:cs typeface="Times New Roman" panose="02020603050405020304" pitchFamily="18" charset="0"/>
            </a:endParaRPr>
          </a:p>
          <a:p>
            <a:pPr marR="78460"/>
            <a:r>
              <a:rPr lang="en-US" sz="1600" dirty="0">
                <a:solidFill>
                  <a:srgbClr val="002577"/>
                </a:solidFill>
                <a:latin typeface="Times New Roman" panose="02020603050405020304" pitchFamily="18" charset="0"/>
                <a:cs typeface="Times New Roman" panose="02020603050405020304" pitchFamily="18" charset="0"/>
              </a:rPr>
              <a:t>Append when the diagnosis is present and is:</a:t>
            </a:r>
          </a:p>
          <a:p>
            <a:r>
              <a:rPr lang="en-US" sz="1600" dirty="0">
                <a:solidFill>
                  <a:srgbClr val="4A4D4F"/>
                </a:solidFill>
                <a:latin typeface="Times New Roman" panose="02020603050405020304" pitchFamily="18" charset="0"/>
                <a:cs typeface="Times New Roman" panose="02020603050405020304" pitchFamily="18" charset="0"/>
              </a:rPr>
              <a:t>chronic and supported by an unlinked medication that treats more than one condition that is not documented as reviewed on the same date of service. </a:t>
            </a:r>
          </a:p>
          <a:p>
            <a:endParaRPr lang="en-IN" sz="1600" dirty="0">
              <a:solidFill>
                <a:srgbClr val="4A4D4F"/>
              </a:solidFill>
              <a:latin typeface="Times New Roman" panose="02020603050405020304" pitchFamily="18" charset="0"/>
              <a:cs typeface="Times New Roman" panose="02020603050405020304" pitchFamily="18" charset="0"/>
            </a:endParaRPr>
          </a:p>
          <a:p>
            <a:pPr marR="77190"/>
            <a:r>
              <a:rPr lang="en-US" sz="1600" b="1" dirty="0">
                <a:solidFill>
                  <a:srgbClr val="4A4D4F"/>
                </a:solidFill>
                <a:latin typeface="Times New Roman" panose="02020603050405020304" pitchFamily="18" charset="0"/>
                <a:cs typeface="Times New Roman" panose="02020603050405020304" pitchFamily="18" charset="0"/>
              </a:rPr>
              <a:t>Note: </a:t>
            </a:r>
            <a:r>
              <a:rPr lang="en-US" sz="1600" dirty="0">
                <a:solidFill>
                  <a:srgbClr val="4A4D4F"/>
                </a:solidFill>
                <a:latin typeface="Times New Roman" panose="02020603050405020304" pitchFamily="18" charset="0"/>
                <a:cs typeface="Times New Roman" panose="02020603050405020304" pitchFamily="18" charset="0"/>
              </a:rPr>
              <a:t>The chronic conditions may be documented:</a:t>
            </a:r>
          </a:p>
          <a:p>
            <a:pPr lvl="1"/>
            <a:r>
              <a:rPr lang="en-IN" sz="1600" dirty="0">
                <a:solidFill>
                  <a:srgbClr val="4A4D4F"/>
                </a:solidFill>
                <a:latin typeface="Times New Roman" panose="02020603050405020304" pitchFamily="18" charset="0"/>
                <a:cs typeface="Times New Roman" panose="02020603050405020304" pitchFamily="18" charset="0"/>
              </a:rPr>
              <a:t>as “History of”</a:t>
            </a:r>
          </a:p>
          <a:p>
            <a:pPr lvl="1"/>
            <a:r>
              <a:rPr lang="en-US" sz="1600" dirty="0">
                <a:solidFill>
                  <a:srgbClr val="4A4D4F"/>
                </a:solidFill>
                <a:latin typeface="Times New Roman" panose="02020603050405020304" pitchFamily="18" charset="0"/>
                <a:cs typeface="Times New Roman" panose="02020603050405020304" pitchFamily="18" charset="0"/>
              </a:rPr>
              <a:t>in the Past Medical History</a:t>
            </a:r>
          </a:p>
          <a:p>
            <a:pPr lvl="1"/>
            <a:r>
              <a:rPr lang="en-IN" sz="1600" dirty="0">
                <a:solidFill>
                  <a:srgbClr val="4A4D4F"/>
                </a:solidFill>
                <a:latin typeface="Times New Roman" panose="02020603050405020304" pitchFamily="18" charset="0"/>
                <a:cs typeface="Times New Roman" panose="02020603050405020304" pitchFamily="18" charset="0"/>
              </a:rPr>
              <a:t>in the Problem </a:t>
            </a:r>
            <a:r>
              <a:rPr lang="en-IN" sz="1600" dirty="0" smtClean="0">
                <a:solidFill>
                  <a:srgbClr val="4A4D4F"/>
                </a:solidFill>
                <a:latin typeface="Times New Roman" panose="02020603050405020304" pitchFamily="18" charset="0"/>
                <a:cs typeface="Times New Roman" panose="02020603050405020304" pitchFamily="18" charset="0"/>
              </a:rPr>
              <a:t>List</a:t>
            </a:r>
          </a:p>
          <a:p>
            <a:pPr lvl="1"/>
            <a:r>
              <a:rPr lang="en-US" sz="1600" dirty="0">
                <a:solidFill>
                  <a:srgbClr val="4A4D4F"/>
                </a:solidFill>
                <a:latin typeface="Times New Roman" panose="02020603050405020304" pitchFamily="18" charset="0"/>
                <a:cs typeface="Times New Roman" panose="02020603050405020304" pitchFamily="18" charset="0"/>
              </a:rPr>
              <a:t>located in the Medication List only</a:t>
            </a:r>
          </a:p>
          <a:p>
            <a:pPr lvl="1"/>
            <a:endParaRPr lang="en-IN" sz="1600" dirty="0">
              <a:solidFill>
                <a:srgbClr val="4A4D4F"/>
              </a:solidFill>
              <a:latin typeface="Times New Roman" panose="02020603050405020304" pitchFamily="18" charset="0"/>
              <a:cs typeface="Times New Roman" panose="02020603050405020304" pitchFamily="18" charset="0"/>
            </a:endParaRPr>
          </a:p>
        </p:txBody>
      </p:sp>
      <p:sp>
        <p:nvSpPr>
          <p:cNvPr id="3" name="Rectangle 2"/>
          <p:cNvSpPr/>
          <p:nvPr/>
        </p:nvSpPr>
        <p:spPr>
          <a:xfrm>
            <a:off x="1033680" y="992839"/>
            <a:ext cx="5154103" cy="369332"/>
          </a:xfrm>
          <a:prstGeom prst="rect">
            <a:avLst/>
          </a:prstGeom>
        </p:spPr>
        <p:txBody>
          <a:bodyPr wrap="none">
            <a:spAutoFit/>
          </a:bodyPr>
          <a:lstStyle/>
          <a:p>
            <a:r>
              <a:rPr lang="en-IN" b="1" dirty="0">
                <a:latin typeface="Times New Roman" panose="02020603050405020304" pitchFamily="18" charset="0"/>
                <a:cs typeface="Times New Roman" panose="02020603050405020304" pitchFamily="18" charset="0"/>
              </a:rPr>
              <a:t>When to append </a:t>
            </a:r>
            <a:r>
              <a:rPr lang="en-IN" b="1" dirty="0" smtClean="0">
                <a:latin typeface="Times New Roman" panose="02020603050405020304" pitchFamily="18" charset="0"/>
                <a:cs typeface="Times New Roman" panose="02020603050405020304" pitchFamily="18" charset="0"/>
              </a:rPr>
              <a:t>F11 </a:t>
            </a:r>
            <a:r>
              <a:rPr lang="en-IN" b="1" dirty="0">
                <a:latin typeface="Times New Roman" panose="02020603050405020304" pitchFamily="18" charset="0"/>
                <a:cs typeface="Times New Roman" panose="02020603050405020304" pitchFamily="18" charset="0"/>
              </a:rPr>
              <a:t>and when not to append </a:t>
            </a:r>
            <a:r>
              <a:rPr lang="en-IN" b="1" dirty="0" smtClean="0">
                <a:latin typeface="Times New Roman" panose="02020603050405020304" pitchFamily="18" charset="0"/>
                <a:cs typeface="Times New Roman" panose="02020603050405020304" pitchFamily="18" charset="0"/>
              </a:rPr>
              <a:t>F11:</a:t>
            </a:r>
            <a:endParaRPr lang="en-IN" b="1" dirty="0">
              <a:latin typeface="Times New Roman" panose="02020603050405020304" pitchFamily="18" charset="0"/>
              <a:cs typeface="Times New Roman" panose="02020603050405020304" pitchFamily="18" charset="0"/>
            </a:endParaRPr>
          </a:p>
        </p:txBody>
      </p:sp>
      <p:sp>
        <p:nvSpPr>
          <p:cNvPr id="4" name="Rectangle 3"/>
          <p:cNvSpPr/>
          <p:nvPr/>
        </p:nvSpPr>
        <p:spPr>
          <a:xfrm>
            <a:off x="5842959" y="1432028"/>
            <a:ext cx="4008408" cy="3293209"/>
          </a:xfrm>
          <a:prstGeom prst="rect">
            <a:avLst/>
          </a:prstGeom>
        </p:spPr>
        <p:txBody>
          <a:bodyPr wrap="square">
            <a:spAutoFit/>
          </a:bodyPr>
          <a:lstStyle/>
          <a:p>
            <a:endParaRPr lang="en-IN" sz="1600" dirty="0">
              <a:solidFill>
                <a:srgbClr val="000000"/>
              </a:solidFill>
              <a:latin typeface="Times New Roman" panose="02020603050405020304" pitchFamily="18" charset="0"/>
              <a:cs typeface="Times New Roman" panose="02020603050405020304" pitchFamily="18" charset="0"/>
            </a:endParaRPr>
          </a:p>
          <a:p>
            <a:pPr marR="7250"/>
            <a:r>
              <a:rPr lang="en-US" sz="1600" dirty="0">
                <a:solidFill>
                  <a:srgbClr val="002577"/>
                </a:solidFill>
                <a:latin typeface="Times New Roman" panose="02020603050405020304" pitchFamily="18" charset="0"/>
                <a:cs typeface="Times New Roman" panose="02020603050405020304" pitchFamily="18" charset="0"/>
              </a:rPr>
              <a:t>Do </a:t>
            </a:r>
            <a:r>
              <a:rPr lang="en-US" sz="1600" b="1" dirty="0">
                <a:solidFill>
                  <a:srgbClr val="002577"/>
                </a:solidFill>
                <a:latin typeface="Times New Roman" panose="02020603050405020304" pitchFamily="18" charset="0"/>
                <a:cs typeface="Times New Roman" panose="02020603050405020304" pitchFamily="18" charset="0"/>
              </a:rPr>
              <a:t>not </a:t>
            </a:r>
            <a:r>
              <a:rPr lang="en-US" sz="1600" dirty="0">
                <a:solidFill>
                  <a:srgbClr val="002577"/>
                </a:solidFill>
                <a:latin typeface="Times New Roman" panose="02020603050405020304" pitchFamily="18" charset="0"/>
                <a:cs typeface="Times New Roman" panose="02020603050405020304" pitchFamily="18" charset="0"/>
              </a:rPr>
              <a:t>append when the diagnosis is present and is:</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active and addressed within the encounter</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 status condition</a:t>
            </a:r>
          </a:p>
          <a:p>
            <a:pPr marL="285750" indent="-285750">
              <a:buFont typeface="Arial" panose="020B0604020202020204" pitchFamily="34" charset="0"/>
              <a:buChar char="•"/>
            </a:pPr>
            <a:r>
              <a:rPr lang="en-IN" sz="1600" dirty="0">
                <a:solidFill>
                  <a:srgbClr val="4A4D4F"/>
                </a:solidFill>
                <a:latin typeface="Times New Roman" panose="02020603050405020304" pitchFamily="18" charset="0"/>
                <a:cs typeface="Times New Roman" panose="02020603050405020304" pitchFamily="18" charset="0"/>
              </a:rPr>
              <a:t>an acute condition </a:t>
            </a:r>
          </a:p>
          <a:p>
            <a:pPr marR="14290"/>
            <a:r>
              <a:rPr lang="en-US" sz="1600" dirty="0" smtClean="0">
                <a:solidFill>
                  <a:srgbClr val="4A4D4F"/>
                </a:solidFill>
                <a:latin typeface="Times New Roman" panose="02020603050405020304" pitchFamily="18" charset="0"/>
                <a:cs typeface="Times New Roman" panose="02020603050405020304" pitchFamily="18" charset="0"/>
              </a:rPr>
              <a:t>(</a:t>
            </a:r>
            <a:r>
              <a:rPr lang="en-US" sz="1600" dirty="0">
                <a:solidFill>
                  <a:srgbClr val="4A4D4F"/>
                </a:solidFill>
                <a:latin typeface="Times New Roman" panose="02020603050405020304" pitchFamily="18" charset="0"/>
                <a:cs typeface="Times New Roman" panose="02020603050405020304" pitchFamily="18" charset="0"/>
              </a:rPr>
              <a:t>support is required to validate the condition is actively happening) </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chronic with a one-to-one relationship with a reviewed medication </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confirmed in the Physical Exam or Assessment &amp; Plan</a:t>
            </a:r>
          </a:p>
          <a:p>
            <a:pPr marL="285750" indent="-285750">
              <a:buFont typeface="Arial" panose="020B0604020202020204" pitchFamily="34" charset="0"/>
              <a:buChar char="•"/>
            </a:pPr>
            <a:r>
              <a:rPr lang="en-US" sz="1600" dirty="0">
                <a:solidFill>
                  <a:srgbClr val="4A4D4F"/>
                </a:solidFill>
                <a:latin typeface="Times New Roman" panose="02020603050405020304" pitchFamily="18" charset="0"/>
                <a:cs typeface="Times New Roman" panose="02020603050405020304" pitchFamily="18" charset="0"/>
              </a:rPr>
              <a:t>documented in the provider’s active </a:t>
            </a:r>
            <a:r>
              <a:rPr lang="en-US" sz="1600" dirty="0" smtClean="0">
                <a:solidFill>
                  <a:srgbClr val="4A4D4F"/>
                </a:solidFill>
                <a:latin typeface="Times New Roman" panose="02020603050405020304" pitchFamily="18" charset="0"/>
                <a:cs typeface="Times New Roman" panose="02020603050405020304" pitchFamily="18" charset="0"/>
              </a:rPr>
              <a:t>voice</a:t>
            </a:r>
            <a:endParaRPr lang="en-US" sz="1600" dirty="0">
              <a:solidFill>
                <a:srgbClr val="4A4D4F"/>
              </a:solidFill>
              <a:latin typeface="Times New Roman" panose="02020603050405020304" pitchFamily="18" charset="0"/>
              <a:cs typeface="Times New Roman" panose="02020603050405020304" pitchFamily="18" charset="0"/>
            </a:endParaRPr>
          </a:p>
        </p:txBody>
      </p:sp>
      <p:cxnSp>
        <p:nvCxnSpPr>
          <p:cNvPr id="6" name="Straight Connector 5"/>
          <p:cNvCxnSpPr/>
          <p:nvPr/>
        </p:nvCxnSpPr>
        <p:spPr>
          <a:xfrm flipH="1">
            <a:off x="5567607" y="1613140"/>
            <a:ext cx="13684" cy="3493698"/>
          </a:xfrm>
          <a:prstGeom prst="line">
            <a:avLst/>
          </a:prstGeom>
          <a:ln w="28575"/>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5295003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2500" y="452706"/>
            <a:ext cx="9258300" cy="7971413"/>
          </a:xfrm>
          <a:prstGeom prst="rect">
            <a:avLst/>
          </a:prstGeom>
        </p:spPr>
        <p:txBody>
          <a:bodyPr wrap="square">
            <a:spAutoFit/>
          </a:bodyPr>
          <a:lstStyle/>
          <a:p>
            <a:pPr marR="11590"/>
            <a:endParaRPr lang="en-US" sz="1600" dirty="0" smtClean="0">
              <a:solidFill>
                <a:srgbClr val="002577"/>
              </a:solidFill>
              <a:latin typeface="Times New Roman" panose="02020603050405020304" pitchFamily="18" charset="0"/>
              <a:cs typeface="Times New Roman" panose="02020603050405020304" pitchFamily="18" charset="0"/>
            </a:endParaRPr>
          </a:p>
          <a:p>
            <a:pPr marR="11590"/>
            <a:r>
              <a:rPr lang="en-IN" sz="1600" b="1" u="sng" dirty="0">
                <a:solidFill>
                  <a:srgbClr val="002577"/>
                </a:solidFill>
                <a:latin typeface="Times New Roman" panose="02020603050405020304" pitchFamily="18" charset="0"/>
                <a:cs typeface="Times New Roman" panose="02020603050405020304" pitchFamily="18" charset="0"/>
              </a:rPr>
              <a:t>ACCEPTABLE TREATMENT &amp; SUPPORTING </a:t>
            </a:r>
            <a:r>
              <a:rPr lang="en-IN" sz="1600" b="1" u="sng" dirty="0" smtClean="0">
                <a:solidFill>
                  <a:srgbClr val="002577"/>
                </a:solidFill>
                <a:latin typeface="Times New Roman" panose="02020603050405020304" pitchFamily="18" charset="0"/>
                <a:cs typeface="Times New Roman" panose="02020603050405020304" pitchFamily="18" charset="0"/>
              </a:rPr>
              <a:t>DOCUMENTATION</a:t>
            </a:r>
          </a:p>
          <a:p>
            <a:pPr marR="11590"/>
            <a:endParaRPr lang="en-IN" sz="1600" b="1" u="sng" dirty="0">
              <a:solidFill>
                <a:srgbClr val="002577"/>
              </a:solidFill>
              <a:latin typeface="Times New Roman" panose="02020603050405020304" pitchFamily="18" charset="0"/>
              <a:cs typeface="Times New Roman" panose="02020603050405020304" pitchFamily="18" charset="0"/>
            </a:endParaRPr>
          </a:p>
          <a:p>
            <a:pPr marR="11590"/>
            <a:r>
              <a:rPr lang="en-US" sz="1600" dirty="0" smtClean="0">
                <a:solidFill>
                  <a:srgbClr val="002577"/>
                </a:solidFill>
                <a:latin typeface="Times New Roman" panose="02020603050405020304" pitchFamily="18" charset="0"/>
                <a:cs typeface="Times New Roman" panose="02020603050405020304" pitchFamily="18" charset="0"/>
              </a:rPr>
              <a:t>If </a:t>
            </a:r>
            <a:r>
              <a:rPr lang="en-US" sz="1600" dirty="0">
                <a:solidFill>
                  <a:srgbClr val="002577"/>
                </a:solidFill>
                <a:latin typeface="Times New Roman" panose="02020603050405020304" pitchFamily="18" charset="0"/>
                <a:cs typeface="Times New Roman" panose="02020603050405020304" pitchFamily="18" charset="0"/>
              </a:rPr>
              <a:t>a chronic condition is </a:t>
            </a:r>
            <a:r>
              <a:rPr lang="en-US" sz="1600" b="1" dirty="0">
                <a:solidFill>
                  <a:srgbClr val="002577"/>
                </a:solidFill>
                <a:latin typeface="Times New Roman" panose="02020603050405020304" pitchFamily="18" charset="0"/>
                <a:cs typeface="Times New Roman" panose="02020603050405020304" pitchFamily="18" charset="0"/>
              </a:rPr>
              <a:t>only </a:t>
            </a:r>
            <a:r>
              <a:rPr lang="en-US" sz="1600" dirty="0">
                <a:solidFill>
                  <a:srgbClr val="002577"/>
                </a:solidFill>
                <a:latin typeface="Times New Roman" panose="02020603050405020304" pitchFamily="18" charset="0"/>
                <a:cs typeface="Times New Roman" panose="02020603050405020304" pitchFamily="18" charset="0"/>
              </a:rPr>
              <a:t>documented in a Medication List with a medication that is indicated to treat the condition, the diagnosis may be captured but Unlinked Medication (F11) must be appended. </a:t>
            </a:r>
            <a:endParaRPr lang="en-US" sz="1600" dirty="0" smtClean="0">
              <a:solidFill>
                <a:srgbClr val="002577"/>
              </a:solidFill>
              <a:latin typeface="Times New Roman" panose="02020603050405020304" pitchFamily="18" charset="0"/>
              <a:cs typeface="Times New Roman" panose="02020603050405020304" pitchFamily="18" charset="0"/>
            </a:endParaRPr>
          </a:p>
          <a:p>
            <a:pPr marR="11590"/>
            <a:r>
              <a:rPr lang="en-US" sz="1600" dirty="0" smtClean="0">
                <a:solidFill>
                  <a:srgbClr val="FF0000"/>
                </a:solidFill>
                <a:latin typeface="Times New Roman" panose="02020603050405020304" pitchFamily="18" charset="0"/>
                <a:cs typeface="Times New Roman" panose="02020603050405020304" pitchFamily="18" charset="0"/>
              </a:rPr>
              <a:t>This </a:t>
            </a:r>
            <a:r>
              <a:rPr lang="en-US" sz="1600" dirty="0">
                <a:solidFill>
                  <a:srgbClr val="FF0000"/>
                </a:solidFill>
                <a:latin typeface="Times New Roman" panose="02020603050405020304" pitchFamily="18" charset="0"/>
                <a:cs typeface="Times New Roman" panose="02020603050405020304" pitchFamily="18" charset="0"/>
              </a:rPr>
              <a:t>process is the same for both reviewed/</a:t>
            </a:r>
            <a:r>
              <a:rPr lang="en-US" sz="1600" dirty="0" err="1">
                <a:solidFill>
                  <a:srgbClr val="FF0000"/>
                </a:solidFill>
                <a:latin typeface="Times New Roman" panose="02020603050405020304" pitchFamily="18" charset="0"/>
                <a:cs typeface="Times New Roman" panose="02020603050405020304" pitchFamily="18" charset="0"/>
              </a:rPr>
              <a:t>unreviewed</a:t>
            </a:r>
            <a:r>
              <a:rPr lang="en-US" sz="1600" dirty="0">
                <a:solidFill>
                  <a:srgbClr val="FF0000"/>
                </a:solidFill>
                <a:latin typeface="Times New Roman" panose="02020603050405020304" pitchFamily="18" charset="0"/>
                <a:cs typeface="Times New Roman" panose="02020603050405020304" pitchFamily="18" charset="0"/>
              </a:rPr>
              <a:t> medication </a:t>
            </a:r>
            <a:r>
              <a:rPr lang="en-US" sz="1600" dirty="0" smtClean="0">
                <a:solidFill>
                  <a:srgbClr val="FF0000"/>
                </a:solidFill>
                <a:latin typeface="Times New Roman" panose="02020603050405020304" pitchFamily="18" charset="0"/>
                <a:cs typeface="Times New Roman" panose="02020603050405020304" pitchFamily="18" charset="0"/>
              </a:rPr>
              <a:t>lists.</a:t>
            </a:r>
          </a:p>
          <a:p>
            <a:pPr marR="11590"/>
            <a:endParaRPr lang="en-US" sz="1600" dirty="0">
              <a:solidFill>
                <a:srgbClr val="4A4D4F"/>
              </a:solidFill>
              <a:latin typeface="Times New Roman" panose="02020603050405020304" pitchFamily="18" charset="0"/>
              <a:cs typeface="Times New Roman" panose="02020603050405020304" pitchFamily="18" charset="0"/>
            </a:endParaRPr>
          </a:p>
          <a:p>
            <a:pPr marR="11590"/>
            <a:r>
              <a:rPr lang="en-US" sz="1600" b="1" dirty="0" smtClean="0">
                <a:solidFill>
                  <a:srgbClr val="4A4D4F"/>
                </a:solidFill>
                <a:latin typeface="Times New Roman" panose="02020603050405020304" pitchFamily="18" charset="0"/>
                <a:cs typeface="Times New Roman" panose="02020603050405020304" pitchFamily="18" charset="0"/>
              </a:rPr>
              <a:t>Example:</a:t>
            </a:r>
          </a:p>
          <a:p>
            <a:pPr marR="11590"/>
            <a:r>
              <a:rPr lang="en-US" sz="1600" dirty="0" smtClean="0">
                <a:solidFill>
                  <a:srgbClr val="4A4D4F"/>
                </a:solidFill>
                <a:latin typeface="Times New Roman" panose="02020603050405020304" pitchFamily="18" charset="0"/>
                <a:cs typeface="Times New Roman" panose="02020603050405020304" pitchFamily="18" charset="0"/>
              </a:rPr>
              <a:t>In the Below illustrations, append J44.9 with F11</a:t>
            </a: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a:p>
            <a:pPr lvl="1"/>
            <a:endParaRPr lang="en-US" sz="1600" dirty="0" smtClean="0">
              <a:solidFill>
                <a:srgbClr val="4A4D4F"/>
              </a:solidFill>
              <a:latin typeface="Times New Roman" panose="02020603050405020304" pitchFamily="18" charset="0"/>
              <a:cs typeface="Times New Roman" panose="02020603050405020304" pitchFamily="18" charset="0"/>
            </a:endParaRPr>
          </a:p>
          <a:p>
            <a:pPr lvl="1"/>
            <a:endParaRPr lang="en-US" sz="1600" dirty="0">
              <a:solidFill>
                <a:srgbClr val="4A4D4F"/>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116052" y="3001911"/>
            <a:ext cx="6416596" cy="3025402"/>
          </a:xfrm>
          <a:prstGeom prst="rect">
            <a:avLst/>
          </a:prstGeom>
          <a:effectLst>
            <a:innerShdw blurRad="114300">
              <a:prstClr val="black"/>
            </a:innerShdw>
          </a:effectLst>
        </p:spPr>
        <p:style>
          <a:lnRef idx="2">
            <a:schemeClr val="dk1"/>
          </a:lnRef>
          <a:fillRef idx="1003">
            <a:schemeClr val="dk1"/>
          </a:fillRef>
          <a:effectRef idx="0">
            <a:schemeClr val="dk1"/>
          </a:effectRef>
          <a:fontRef idx="minor">
            <a:schemeClr val="dk1"/>
          </a:fontRef>
        </p:style>
      </p:pic>
    </p:spTree>
    <p:extLst>
      <p:ext uri="{BB962C8B-B14F-4D97-AF65-F5344CB8AC3E}">
        <p14:creationId xmlns:p14="http://schemas.microsoft.com/office/powerpoint/2010/main" val="3898264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00">
              <a:schemeClr val="bg1"/>
            </a:gs>
            <a:gs pos="100000">
              <a:srgbClr val="00B0F0"/>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47313" y="3182608"/>
            <a:ext cx="6734175" cy="3028950"/>
          </a:xfrm>
          <a:prstGeom prst="rect">
            <a:avLst/>
          </a:prstGeom>
        </p:spPr>
      </p:pic>
      <p:sp>
        <p:nvSpPr>
          <p:cNvPr id="3" name="TextBox 2"/>
          <p:cNvSpPr txBox="1"/>
          <p:nvPr/>
        </p:nvSpPr>
        <p:spPr>
          <a:xfrm>
            <a:off x="897147" y="741872"/>
            <a:ext cx="10837653" cy="2062103"/>
          </a:xfrm>
          <a:prstGeom prst="rect">
            <a:avLst/>
          </a:prstGeom>
          <a:noFill/>
        </p:spPr>
        <p:txBody>
          <a:bodyPr wrap="square" rtlCol="0">
            <a:spAutoFit/>
          </a:bodyPr>
          <a:lstStyle/>
          <a:p>
            <a:r>
              <a:rPr lang="en-IN" sz="1600" b="1" u="sng" dirty="0" smtClean="0">
                <a:solidFill>
                  <a:srgbClr val="FF0000"/>
                </a:solidFill>
                <a:latin typeface="Times New Roman" panose="02020603050405020304" pitchFamily="18" charset="0"/>
                <a:cs typeface="Times New Roman" panose="02020603050405020304" pitchFamily="18" charset="0"/>
              </a:rPr>
              <a:t>Medical Record Requirements, continued: </a:t>
            </a:r>
          </a:p>
          <a:p>
            <a:endParaRPr lang="en-IN" sz="1600" b="1" u="sng" dirty="0" smtClean="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b="1" dirty="0" smtClean="0">
                <a:latin typeface="Times New Roman" panose="02020603050405020304" pitchFamily="18" charset="0"/>
                <a:cs typeface="Times New Roman" panose="02020603050405020304" pitchFamily="18" charset="0"/>
              </a:rPr>
              <a:t>If two patient identifiers missing in whole chart, we need to reject the record with No acceptable documents at chart level flag.</a:t>
            </a:r>
          </a:p>
          <a:p>
            <a:endParaRPr lang="en-US" sz="1600" b="1"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If there is a member number in the 1</a:t>
            </a:r>
            <a:r>
              <a:rPr lang="en-IN" sz="1600" baseline="30000" dirty="0" smtClean="0">
                <a:latin typeface="Times New Roman" panose="02020603050405020304" pitchFamily="18" charset="0"/>
                <a:cs typeface="Times New Roman" panose="02020603050405020304" pitchFamily="18" charset="0"/>
              </a:rPr>
              <a:t>st</a:t>
            </a:r>
            <a:r>
              <a:rPr lang="en-IN" sz="1600" dirty="0" smtClean="0">
                <a:latin typeface="Times New Roman" panose="02020603050405020304" pitchFamily="18" charset="0"/>
                <a:cs typeface="Times New Roman" panose="02020603050405020304" pitchFamily="18" charset="0"/>
              </a:rPr>
              <a:t> DOS where there is only 1 identifier and that number is the same with the 2</a:t>
            </a:r>
            <a:r>
              <a:rPr lang="en-IN" sz="1600" baseline="30000" dirty="0" smtClean="0">
                <a:latin typeface="Times New Roman" panose="02020603050405020304" pitchFamily="18" charset="0"/>
                <a:cs typeface="Times New Roman" panose="02020603050405020304" pitchFamily="18" charset="0"/>
              </a:rPr>
              <a:t>nd</a:t>
            </a:r>
            <a:r>
              <a:rPr lang="en-IN" sz="1600" dirty="0" smtClean="0">
                <a:latin typeface="Times New Roman" panose="02020603050405020304" pitchFamily="18" charset="0"/>
                <a:cs typeface="Times New Roman" panose="02020603050405020304" pitchFamily="18" charset="0"/>
              </a:rPr>
              <a:t> DOS with 2 patient Identifiers, then we can consider that member number as unique identifier for the patient . No need to append Unacceptable document type to the 1</a:t>
            </a:r>
            <a:r>
              <a:rPr lang="en-IN" sz="1600" baseline="30000" dirty="0" smtClean="0">
                <a:latin typeface="Times New Roman" panose="02020603050405020304" pitchFamily="18" charset="0"/>
                <a:cs typeface="Times New Roman" panose="02020603050405020304" pitchFamily="18" charset="0"/>
              </a:rPr>
              <a:t>st</a:t>
            </a:r>
            <a:r>
              <a:rPr lang="en-IN" sz="1600" dirty="0" smtClean="0">
                <a:latin typeface="Times New Roman" panose="02020603050405020304" pitchFamily="18" charset="0"/>
                <a:cs typeface="Times New Roman" panose="02020603050405020304" pitchFamily="18" charset="0"/>
              </a:rPr>
              <a:t> DOS.</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4261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1873" y="313000"/>
            <a:ext cx="9445924" cy="6617196"/>
          </a:xfrm>
          <a:prstGeom prst="rect">
            <a:avLst/>
          </a:prstGeom>
        </p:spPr>
        <p:txBody>
          <a:bodyPr wrap="square">
            <a:spAutoFit/>
          </a:bodyPr>
          <a:lstStyle/>
          <a:p>
            <a:pPr marR="134750"/>
            <a:r>
              <a:rPr lang="en-IN" b="1" dirty="0" smtClean="0">
                <a:solidFill>
                  <a:srgbClr val="002477"/>
                </a:solidFill>
                <a:latin typeface="Times New Roman" panose="02020603050405020304" pitchFamily="18" charset="0"/>
                <a:cs typeface="Times New Roman" panose="02020603050405020304" pitchFamily="18" charset="0"/>
              </a:rPr>
              <a:t>                                                        </a:t>
            </a:r>
            <a:r>
              <a:rPr lang="en-IN" b="1" u="sng" dirty="0" smtClean="0">
                <a:solidFill>
                  <a:srgbClr val="002477"/>
                </a:solidFill>
                <a:latin typeface="Times New Roman" panose="02020603050405020304" pitchFamily="18" charset="0"/>
                <a:cs typeface="Times New Roman" panose="02020603050405020304" pitchFamily="18" charset="0"/>
              </a:rPr>
              <a:t>COMBINATION CODING </a:t>
            </a:r>
          </a:p>
          <a:p>
            <a:pPr marR="134750"/>
            <a:endParaRPr lang="en-IN" sz="1600" u="sng" dirty="0">
              <a:solidFill>
                <a:srgbClr val="002477"/>
              </a:solidFill>
              <a:latin typeface="Times New Roman" panose="02020603050405020304" pitchFamily="18" charset="0"/>
              <a:cs typeface="Times New Roman" panose="02020603050405020304" pitchFamily="18" charset="0"/>
            </a:endParaRPr>
          </a:p>
          <a:p>
            <a:pPr marR="14670"/>
            <a:r>
              <a:rPr lang="en-US" sz="1300" dirty="0">
                <a:solidFill>
                  <a:srgbClr val="002577"/>
                </a:solidFill>
                <a:latin typeface="Times New Roman" panose="02020603050405020304" pitchFamily="18" charset="0"/>
                <a:cs typeface="Times New Roman" panose="02020603050405020304" pitchFamily="18" charset="0"/>
              </a:rPr>
              <a:t>When two </a:t>
            </a:r>
            <a:r>
              <a:rPr lang="en-US" sz="1300" b="1" dirty="0">
                <a:solidFill>
                  <a:srgbClr val="002577"/>
                </a:solidFill>
                <a:latin typeface="Times New Roman" panose="02020603050405020304" pitchFamily="18" charset="0"/>
                <a:cs typeface="Times New Roman" panose="02020603050405020304" pitchFamily="18" charset="0"/>
              </a:rPr>
              <a:t>confirmed </a:t>
            </a:r>
            <a:r>
              <a:rPr lang="en-US" sz="1300" dirty="0">
                <a:solidFill>
                  <a:srgbClr val="002577"/>
                </a:solidFill>
                <a:latin typeface="Times New Roman" panose="02020603050405020304" pitchFamily="18" charset="0"/>
                <a:cs typeface="Times New Roman" panose="02020603050405020304" pitchFamily="18" charset="0"/>
              </a:rPr>
              <a:t>diagnoses are found within a document that have a presumed relationship, follow the ICD-10-CM Official Guidelines for linking</a:t>
            </a:r>
            <a:r>
              <a:rPr lang="en-US" sz="1300" dirty="0" smtClean="0">
                <a:solidFill>
                  <a:srgbClr val="002577"/>
                </a:solidFill>
                <a:latin typeface="Times New Roman" panose="02020603050405020304" pitchFamily="18" charset="0"/>
                <a:cs typeface="Times New Roman" panose="02020603050405020304" pitchFamily="18" charset="0"/>
              </a:rPr>
              <a:t>.</a:t>
            </a:r>
          </a:p>
          <a:p>
            <a:pPr marR="14670"/>
            <a:r>
              <a:rPr lang="en-US" sz="1300" dirty="0" smtClean="0">
                <a:solidFill>
                  <a:srgbClr val="002577"/>
                </a:solidFill>
                <a:latin typeface="Times New Roman" panose="02020603050405020304" pitchFamily="18" charset="0"/>
                <a:cs typeface="Times New Roman" panose="02020603050405020304" pitchFamily="18" charset="0"/>
              </a:rPr>
              <a:t> </a:t>
            </a:r>
            <a:endParaRPr lang="en-US" sz="1300" dirty="0">
              <a:solidFill>
                <a:srgbClr val="002577"/>
              </a:solidFill>
              <a:latin typeface="Times New Roman" panose="02020603050405020304" pitchFamily="18" charset="0"/>
              <a:cs typeface="Times New Roman" panose="02020603050405020304" pitchFamily="18" charset="0"/>
            </a:endParaRPr>
          </a:p>
          <a:p>
            <a:pPr marR="133190"/>
            <a:r>
              <a:rPr lang="en-IN" sz="1300" b="1" u="sng" dirty="0">
                <a:solidFill>
                  <a:srgbClr val="002577"/>
                </a:solidFill>
                <a:latin typeface="Times New Roman" panose="02020603050405020304" pitchFamily="18" charset="0"/>
                <a:cs typeface="Times New Roman" panose="02020603050405020304" pitchFamily="18" charset="0"/>
              </a:rPr>
              <a:t>Accepting/Adding Diagnoses</a:t>
            </a:r>
            <a:endParaRPr lang="en-IN" sz="1300" u="sng" dirty="0">
              <a:solidFill>
                <a:srgbClr val="002577"/>
              </a:solidFill>
              <a:latin typeface="Times New Roman" panose="02020603050405020304" pitchFamily="18" charset="0"/>
              <a:cs typeface="Times New Roman" panose="02020603050405020304" pitchFamily="18" charset="0"/>
            </a:endParaRPr>
          </a:p>
          <a:p>
            <a:pPr marR="96520"/>
            <a:r>
              <a:rPr lang="en-US" sz="1300" dirty="0">
                <a:solidFill>
                  <a:srgbClr val="002577"/>
                </a:solidFill>
                <a:latin typeface="Times New Roman" panose="02020603050405020304" pitchFamily="18" charset="0"/>
                <a:cs typeface="Times New Roman" panose="02020603050405020304" pitchFamily="18" charset="0"/>
              </a:rPr>
              <a:t>Combine and code </a:t>
            </a:r>
            <a:r>
              <a:rPr lang="en-US" sz="1300" b="1" dirty="0">
                <a:solidFill>
                  <a:srgbClr val="FF0000"/>
                </a:solidFill>
                <a:latin typeface="Times New Roman" panose="02020603050405020304" pitchFamily="18" charset="0"/>
                <a:cs typeface="Times New Roman" panose="02020603050405020304" pitchFamily="18" charset="0"/>
              </a:rPr>
              <a:t>when both conditions are fully supported</a:t>
            </a:r>
            <a:r>
              <a:rPr lang="en-US" sz="1300" b="1" dirty="0" smtClean="0">
                <a:solidFill>
                  <a:srgbClr val="FF0000"/>
                </a:solidFill>
                <a:latin typeface="Times New Roman" panose="02020603050405020304" pitchFamily="18" charset="0"/>
                <a:cs typeface="Times New Roman" panose="02020603050405020304" pitchFamily="18" charset="0"/>
              </a:rPr>
              <a:t>.</a:t>
            </a:r>
          </a:p>
          <a:p>
            <a:pPr marR="96520"/>
            <a:r>
              <a:rPr lang="en-US" sz="1300" b="1" dirty="0" smtClean="0">
                <a:latin typeface="Times New Roman" panose="02020603050405020304" pitchFamily="18" charset="0"/>
                <a:cs typeface="Times New Roman" panose="02020603050405020304" pitchFamily="18" charset="0"/>
              </a:rPr>
              <a:t>Example:</a:t>
            </a:r>
          </a:p>
          <a:p>
            <a:pPr marR="96520"/>
            <a:r>
              <a:rPr lang="en-US" sz="1300" dirty="0" smtClean="0">
                <a:solidFill>
                  <a:srgbClr val="002577"/>
                </a:solidFill>
                <a:latin typeface="Times New Roman" panose="02020603050405020304" pitchFamily="18" charset="0"/>
                <a:cs typeface="Times New Roman" panose="02020603050405020304" pitchFamily="18" charset="0"/>
              </a:rPr>
              <a:t> Assessment: DM, PVD</a:t>
            </a:r>
          </a:p>
          <a:p>
            <a:pPr marR="96520"/>
            <a:r>
              <a:rPr lang="en-US" sz="1300" dirty="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Plan: Metformin, Plavix                </a:t>
            </a:r>
          </a:p>
          <a:p>
            <a:pPr marR="96520"/>
            <a:r>
              <a:rPr lang="en-US" sz="1300" dirty="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Action plan: E11.51 – Accept (Both conditions are supported by medication in active voice)</a:t>
            </a:r>
          </a:p>
          <a:p>
            <a:pPr marR="96520"/>
            <a:endParaRPr lang="en-US" sz="1300" dirty="0" smtClean="0">
              <a:solidFill>
                <a:srgbClr val="002577"/>
              </a:solidFill>
              <a:latin typeface="Times New Roman" panose="02020603050405020304" pitchFamily="18" charset="0"/>
              <a:cs typeface="Times New Roman" panose="02020603050405020304" pitchFamily="18" charset="0"/>
            </a:endParaRPr>
          </a:p>
          <a:p>
            <a:pPr marR="96520"/>
            <a:r>
              <a:rPr lang="en-US" sz="1300" b="1" dirty="0" smtClean="0">
                <a:latin typeface="Times New Roman" panose="02020603050405020304" pitchFamily="18" charset="0"/>
                <a:cs typeface="Times New Roman" panose="02020603050405020304" pitchFamily="18" charset="0"/>
              </a:rPr>
              <a:t>Example:</a:t>
            </a:r>
          </a:p>
          <a:p>
            <a:pPr marR="96520"/>
            <a:r>
              <a:rPr lang="en-US" sz="1300" dirty="0" smtClean="0">
                <a:solidFill>
                  <a:srgbClr val="002577"/>
                </a:solidFill>
                <a:latin typeface="Times New Roman" panose="02020603050405020304" pitchFamily="18" charset="0"/>
                <a:cs typeface="Times New Roman" panose="02020603050405020304" pitchFamily="18" charset="0"/>
              </a:rPr>
              <a:t>Assessment: DM, PVD</a:t>
            </a:r>
          </a:p>
          <a:p>
            <a:pPr marR="96520"/>
            <a:r>
              <a:rPr lang="en-US" sz="1300" dirty="0" smtClean="0">
                <a:solidFill>
                  <a:srgbClr val="002577"/>
                </a:solidFill>
                <a:latin typeface="Times New Roman" panose="02020603050405020304" pitchFamily="18" charset="0"/>
                <a:cs typeface="Times New Roman" panose="02020603050405020304" pitchFamily="18" charset="0"/>
              </a:rPr>
              <a:t>Action plan: E11.51- </a:t>
            </a:r>
            <a:r>
              <a:rPr lang="en-US" sz="1300" dirty="0" smtClean="0">
                <a:solidFill>
                  <a:srgbClr val="002577"/>
                </a:solidFill>
                <a:latin typeface="Times New Roman" panose="02020603050405020304" pitchFamily="18" charset="0"/>
                <a:cs typeface="Times New Roman" panose="02020603050405020304" pitchFamily="18" charset="0"/>
              </a:rPr>
              <a:t>Accept</a:t>
            </a:r>
            <a:r>
              <a:rPr lang="en-US" sz="1300" dirty="0" smtClean="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(Both conditions are </a:t>
            </a:r>
            <a:r>
              <a:rPr lang="en-US" sz="1300" dirty="0" smtClean="0">
                <a:solidFill>
                  <a:srgbClr val="002577"/>
                </a:solidFill>
                <a:latin typeface="Times New Roman" panose="02020603050405020304" pitchFamily="18" charset="0"/>
                <a:cs typeface="Times New Roman" panose="02020603050405020304" pitchFamily="18" charset="0"/>
              </a:rPr>
              <a:t>documented in A/P </a:t>
            </a:r>
            <a:r>
              <a:rPr lang="en-US" sz="1300" dirty="0" smtClean="0">
                <a:solidFill>
                  <a:srgbClr val="002577"/>
                </a:solidFill>
                <a:latin typeface="Times New Roman" panose="02020603050405020304" pitchFamily="18" charset="0"/>
                <a:cs typeface="Times New Roman" panose="02020603050405020304" pitchFamily="18" charset="0"/>
              </a:rPr>
              <a:t>) </a:t>
            </a:r>
            <a:endParaRPr lang="en-US" sz="1300" dirty="0" smtClean="0">
              <a:solidFill>
                <a:srgbClr val="002577"/>
              </a:solidFill>
              <a:latin typeface="Times New Roman" panose="02020603050405020304" pitchFamily="18" charset="0"/>
              <a:cs typeface="Times New Roman" panose="02020603050405020304" pitchFamily="18" charset="0"/>
            </a:endParaRPr>
          </a:p>
          <a:p>
            <a:pPr marR="96520"/>
            <a:endParaRPr lang="en-US" sz="1300" dirty="0">
              <a:solidFill>
                <a:srgbClr val="002577"/>
              </a:solidFill>
              <a:latin typeface="Times New Roman" panose="02020603050405020304" pitchFamily="18" charset="0"/>
              <a:cs typeface="Times New Roman" panose="02020603050405020304" pitchFamily="18" charset="0"/>
            </a:endParaRPr>
          </a:p>
          <a:p>
            <a:pPr marR="138790"/>
            <a:r>
              <a:rPr lang="en-IN" sz="1300" b="1" u="sng" dirty="0">
                <a:solidFill>
                  <a:srgbClr val="002577"/>
                </a:solidFill>
                <a:latin typeface="Times New Roman" panose="02020603050405020304" pitchFamily="18" charset="0"/>
                <a:cs typeface="Times New Roman" panose="02020603050405020304" pitchFamily="18" charset="0"/>
              </a:rPr>
              <a:t>Unlinked Medication (F11)</a:t>
            </a:r>
            <a:endParaRPr lang="en-IN" sz="1300" u="sng" dirty="0">
              <a:solidFill>
                <a:srgbClr val="002577"/>
              </a:solidFill>
              <a:latin typeface="Times New Roman" panose="02020603050405020304" pitchFamily="18" charset="0"/>
              <a:cs typeface="Times New Roman" panose="02020603050405020304" pitchFamily="18" charset="0"/>
            </a:endParaRPr>
          </a:p>
          <a:p>
            <a:pPr marR="86510"/>
            <a:r>
              <a:rPr lang="en-US" sz="1300" dirty="0">
                <a:solidFill>
                  <a:srgbClr val="002577"/>
                </a:solidFill>
                <a:latin typeface="Times New Roman" panose="02020603050405020304" pitchFamily="18" charset="0"/>
                <a:cs typeface="Times New Roman" panose="02020603050405020304" pitchFamily="18" charset="0"/>
              </a:rPr>
              <a:t>Combine and append Unlinked Medication (F11) to conditions </a:t>
            </a:r>
            <a:r>
              <a:rPr lang="en-US" sz="1300" dirty="0" smtClean="0">
                <a:solidFill>
                  <a:srgbClr val="002577"/>
                </a:solidFill>
                <a:latin typeface="Times New Roman" panose="02020603050405020304" pitchFamily="18" charset="0"/>
                <a:cs typeface="Times New Roman" panose="02020603050405020304" pitchFamily="18" charset="0"/>
              </a:rPr>
              <a:t>when:</a:t>
            </a:r>
          </a:p>
          <a:p>
            <a:pPr marR="86510"/>
            <a:r>
              <a:rPr lang="en-US" sz="1300" dirty="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       </a:t>
            </a:r>
            <a:r>
              <a:rPr lang="en-US" sz="1300" b="1" dirty="0" smtClean="0">
                <a:solidFill>
                  <a:srgbClr val="FF0000"/>
                </a:solidFill>
                <a:latin typeface="Times New Roman" panose="02020603050405020304" pitchFamily="18" charset="0"/>
                <a:cs typeface="Times New Roman" panose="02020603050405020304" pitchFamily="18" charset="0"/>
              </a:rPr>
              <a:t>both </a:t>
            </a:r>
            <a:r>
              <a:rPr lang="en-US" sz="1300" b="1" dirty="0">
                <a:solidFill>
                  <a:srgbClr val="FF0000"/>
                </a:solidFill>
                <a:latin typeface="Times New Roman" panose="02020603050405020304" pitchFamily="18" charset="0"/>
                <a:cs typeface="Times New Roman" panose="02020603050405020304" pitchFamily="18" charset="0"/>
              </a:rPr>
              <a:t>diagnoses are supported only by an unlinked medication </a:t>
            </a:r>
            <a:endParaRPr lang="en-US" sz="1300" b="1" dirty="0" smtClean="0">
              <a:solidFill>
                <a:srgbClr val="FF0000"/>
              </a:solidFill>
              <a:latin typeface="Times New Roman" panose="02020603050405020304" pitchFamily="18" charset="0"/>
              <a:cs typeface="Times New Roman" panose="02020603050405020304" pitchFamily="18" charset="0"/>
            </a:endParaRPr>
          </a:p>
          <a:p>
            <a:pPr marR="86510"/>
            <a:r>
              <a:rPr lang="en-US" sz="1300" b="1" dirty="0">
                <a:solidFill>
                  <a:srgbClr val="FF0000"/>
                </a:solidFill>
                <a:latin typeface="Times New Roman" panose="02020603050405020304" pitchFamily="18" charset="0"/>
                <a:cs typeface="Times New Roman" panose="02020603050405020304" pitchFamily="18" charset="0"/>
              </a:rPr>
              <a:t> </a:t>
            </a:r>
            <a:r>
              <a:rPr lang="en-US" sz="1300" b="1" dirty="0" smtClean="0">
                <a:solidFill>
                  <a:srgbClr val="FF0000"/>
                </a:solidFill>
                <a:latin typeface="Times New Roman" panose="02020603050405020304" pitchFamily="18" charset="0"/>
                <a:cs typeface="Times New Roman" panose="02020603050405020304" pitchFamily="18" charset="0"/>
              </a:rPr>
              <a:t>       one </a:t>
            </a:r>
            <a:r>
              <a:rPr lang="en-US" sz="1300" b="1" dirty="0">
                <a:solidFill>
                  <a:srgbClr val="FF0000"/>
                </a:solidFill>
                <a:latin typeface="Times New Roman" panose="02020603050405020304" pitchFamily="18" charset="0"/>
                <a:cs typeface="Times New Roman" panose="02020603050405020304" pitchFamily="18" charset="0"/>
              </a:rPr>
              <a:t>condition is fully supported and the other is supported only by an unlinked </a:t>
            </a:r>
            <a:r>
              <a:rPr lang="en-US" sz="1300" b="1" dirty="0" smtClean="0">
                <a:solidFill>
                  <a:srgbClr val="FF0000"/>
                </a:solidFill>
                <a:latin typeface="Times New Roman" panose="02020603050405020304" pitchFamily="18" charset="0"/>
                <a:cs typeface="Times New Roman" panose="02020603050405020304" pitchFamily="18" charset="0"/>
              </a:rPr>
              <a:t>medication</a:t>
            </a:r>
            <a:endParaRPr lang="en-US" sz="1300" b="1" dirty="0">
              <a:solidFill>
                <a:srgbClr val="FF0000"/>
              </a:solidFill>
              <a:latin typeface="Times New Roman" panose="02020603050405020304" pitchFamily="18" charset="0"/>
              <a:cs typeface="Times New Roman" panose="02020603050405020304" pitchFamily="18" charset="0"/>
            </a:endParaRPr>
          </a:p>
          <a:p>
            <a:r>
              <a:rPr lang="en-IN" sz="1300" b="1" dirty="0" smtClean="0">
                <a:latin typeface="Times New Roman" panose="02020603050405020304" pitchFamily="18" charset="0"/>
                <a:cs typeface="Times New Roman" panose="02020603050405020304" pitchFamily="18" charset="0"/>
              </a:rPr>
              <a:t>Example:</a:t>
            </a:r>
          </a:p>
          <a:p>
            <a:r>
              <a:rPr lang="en-IN" sz="1300" dirty="0" smtClean="0">
                <a:solidFill>
                  <a:srgbClr val="002577"/>
                </a:solidFill>
                <a:latin typeface="Times New Roman" panose="02020603050405020304" pitchFamily="18" charset="0"/>
                <a:cs typeface="Times New Roman" panose="02020603050405020304" pitchFamily="18" charset="0"/>
              </a:rPr>
              <a:t>Assessment: DM with Metformin</a:t>
            </a:r>
          </a:p>
          <a:p>
            <a:r>
              <a:rPr lang="en-IN" sz="1300" dirty="0" smtClean="0">
                <a:solidFill>
                  <a:srgbClr val="002577"/>
                </a:solidFill>
                <a:latin typeface="Times New Roman" panose="02020603050405020304" pitchFamily="18" charset="0"/>
                <a:cs typeface="Times New Roman" panose="02020603050405020304" pitchFamily="18" charset="0"/>
              </a:rPr>
              <a:t>PMH: PVD</a:t>
            </a:r>
          </a:p>
          <a:p>
            <a:r>
              <a:rPr lang="en-IN" sz="1300" dirty="0" smtClean="0">
                <a:solidFill>
                  <a:srgbClr val="002577"/>
                </a:solidFill>
                <a:latin typeface="Times New Roman" panose="02020603050405020304" pitchFamily="18" charset="0"/>
                <a:cs typeface="Times New Roman" panose="02020603050405020304" pitchFamily="18" charset="0"/>
              </a:rPr>
              <a:t>Medication: Plavix</a:t>
            </a:r>
          </a:p>
          <a:p>
            <a:r>
              <a:rPr lang="en-IN" sz="1300" dirty="0" smtClean="0">
                <a:solidFill>
                  <a:srgbClr val="002577"/>
                </a:solidFill>
                <a:latin typeface="Times New Roman" panose="02020603050405020304" pitchFamily="18" charset="0"/>
                <a:cs typeface="Times New Roman" panose="02020603050405020304" pitchFamily="18" charset="0"/>
              </a:rPr>
              <a:t>Action plan: E11.51- F11 </a:t>
            </a:r>
          </a:p>
          <a:p>
            <a:r>
              <a:rPr lang="en-IN" sz="1300" dirty="0" smtClean="0">
                <a:solidFill>
                  <a:srgbClr val="002577"/>
                </a:solidFill>
                <a:latin typeface="Times New Roman" panose="02020603050405020304" pitchFamily="18" charset="0"/>
                <a:cs typeface="Times New Roman" panose="02020603050405020304" pitchFamily="18" charset="0"/>
              </a:rPr>
              <a:t>(one condition is in a/p with support and other condition is supported by an unlinked medication)</a:t>
            </a:r>
          </a:p>
          <a:p>
            <a:endParaRPr lang="en-IN" sz="1300" dirty="0" smtClean="0">
              <a:solidFill>
                <a:srgbClr val="002577"/>
              </a:solidFill>
              <a:latin typeface="Times New Roman" panose="02020603050405020304" pitchFamily="18" charset="0"/>
              <a:cs typeface="Times New Roman" panose="02020603050405020304" pitchFamily="18" charset="0"/>
            </a:endParaRPr>
          </a:p>
          <a:p>
            <a:r>
              <a:rPr lang="en-IN" sz="1300" b="1" dirty="0" smtClean="0">
                <a:latin typeface="Times New Roman" panose="02020603050405020304" pitchFamily="18" charset="0"/>
                <a:cs typeface="Times New Roman" panose="02020603050405020304" pitchFamily="18" charset="0"/>
              </a:rPr>
              <a:t>Example: </a:t>
            </a:r>
          </a:p>
          <a:p>
            <a:r>
              <a:rPr lang="en-IN" sz="1300" dirty="0" smtClean="0">
                <a:solidFill>
                  <a:srgbClr val="002577"/>
                </a:solidFill>
                <a:latin typeface="Times New Roman" panose="02020603050405020304" pitchFamily="18" charset="0"/>
                <a:cs typeface="Times New Roman" panose="02020603050405020304" pitchFamily="18" charset="0"/>
              </a:rPr>
              <a:t>PMH: DM, PVD</a:t>
            </a:r>
          </a:p>
          <a:p>
            <a:r>
              <a:rPr lang="en-IN" sz="1300" dirty="0" smtClean="0">
                <a:solidFill>
                  <a:srgbClr val="002577"/>
                </a:solidFill>
                <a:latin typeface="Times New Roman" panose="02020603050405020304" pitchFamily="18" charset="0"/>
                <a:cs typeface="Times New Roman" panose="02020603050405020304" pitchFamily="18" charset="0"/>
              </a:rPr>
              <a:t>Medication: Metformin, Plavix</a:t>
            </a:r>
          </a:p>
          <a:p>
            <a:r>
              <a:rPr lang="en-IN" sz="1300" dirty="0" smtClean="0">
                <a:solidFill>
                  <a:srgbClr val="002577"/>
                </a:solidFill>
                <a:latin typeface="Times New Roman" panose="02020603050405020304" pitchFamily="18" charset="0"/>
                <a:cs typeface="Times New Roman" panose="02020603050405020304" pitchFamily="18" charset="0"/>
              </a:rPr>
              <a:t>Action plan:  E11.51-F11 (both condition are supported with unlinked medication)</a:t>
            </a:r>
          </a:p>
          <a:p>
            <a:endParaRPr lang="en-IN" sz="1300" dirty="0">
              <a:solidFill>
                <a:srgbClr val="00257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43144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7918" y="501177"/>
            <a:ext cx="10506972" cy="6047809"/>
          </a:xfrm>
          <a:prstGeom prst="rect">
            <a:avLst/>
          </a:prstGeom>
        </p:spPr>
        <p:txBody>
          <a:bodyPr wrap="square">
            <a:spAutoFit/>
          </a:bodyPr>
          <a:lstStyle/>
          <a:p>
            <a:pPr marR="134390"/>
            <a:r>
              <a:rPr lang="en-IN" sz="2000" b="1" dirty="0" smtClean="0">
                <a:solidFill>
                  <a:srgbClr val="002477"/>
                </a:solidFill>
                <a:latin typeface="Times New Roman" panose="02020603050405020304" pitchFamily="18" charset="0"/>
                <a:cs typeface="Times New Roman" panose="02020603050405020304" pitchFamily="18" charset="0"/>
              </a:rPr>
              <a:t>                                                     </a:t>
            </a:r>
            <a:r>
              <a:rPr lang="en-IN" sz="2000" b="1" u="sng" dirty="0" smtClean="0">
                <a:solidFill>
                  <a:srgbClr val="002477"/>
                </a:solidFill>
                <a:latin typeface="Times New Roman" panose="02020603050405020304" pitchFamily="18" charset="0"/>
                <a:cs typeface="Times New Roman" panose="02020603050405020304" pitchFamily="18" charset="0"/>
              </a:rPr>
              <a:t>COMBINATION </a:t>
            </a:r>
            <a:r>
              <a:rPr lang="en-IN" sz="2000" b="1" u="sng" dirty="0">
                <a:solidFill>
                  <a:srgbClr val="002477"/>
                </a:solidFill>
                <a:latin typeface="Times New Roman" panose="02020603050405020304" pitchFamily="18" charset="0"/>
                <a:cs typeface="Times New Roman" panose="02020603050405020304" pitchFamily="18" charset="0"/>
              </a:rPr>
              <a:t>CODING</a:t>
            </a:r>
            <a:endParaRPr lang="en-IN" sz="2000" u="sng" dirty="0">
              <a:solidFill>
                <a:srgbClr val="002477"/>
              </a:solidFill>
              <a:latin typeface="Times New Roman" panose="02020603050405020304" pitchFamily="18" charset="0"/>
              <a:cs typeface="Times New Roman" panose="02020603050405020304" pitchFamily="18" charset="0"/>
            </a:endParaRPr>
          </a:p>
          <a:p>
            <a:pPr marR="134390"/>
            <a:endParaRPr lang="en-IN" sz="1600" b="1" dirty="0" smtClean="0">
              <a:solidFill>
                <a:srgbClr val="002577"/>
              </a:solidFill>
              <a:latin typeface="Times New Roman" panose="02020603050405020304" pitchFamily="18" charset="0"/>
              <a:cs typeface="Times New Roman" panose="02020603050405020304" pitchFamily="18" charset="0"/>
            </a:endParaRPr>
          </a:p>
          <a:p>
            <a:pPr marR="134390"/>
            <a:r>
              <a:rPr lang="en-IN" sz="1600" b="1" dirty="0" smtClean="0">
                <a:solidFill>
                  <a:srgbClr val="002577"/>
                </a:solidFill>
                <a:latin typeface="Times New Roman" panose="02020603050405020304" pitchFamily="18" charset="0"/>
                <a:cs typeface="Times New Roman" panose="02020603050405020304" pitchFamily="18" charset="0"/>
              </a:rPr>
              <a:t>Unsupported </a:t>
            </a:r>
            <a:r>
              <a:rPr lang="en-IN" sz="1600" b="1" dirty="0">
                <a:solidFill>
                  <a:srgbClr val="002577"/>
                </a:solidFill>
                <a:latin typeface="Times New Roman" panose="02020603050405020304" pitchFamily="18" charset="0"/>
                <a:cs typeface="Times New Roman" panose="02020603050405020304" pitchFamily="18" charset="0"/>
              </a:rPr>
              <a:t>Condition (F7) </a:t>
            </a:r>
            <a:endParaRPr lang="en-IN" sz="1600" dirty="0">
              <a:solidFill>
                <a:srgbClr val="002577"/>
              </a:solidFill>
              <a:latin typeface="Times New Roman" panose="02020603050405020304" pitchFamily="18" charset="0"/>
              <a:cs typeface="Times New Roman" panose="02020603050405020304" pitchFamily="18" charset="0"/>
            </a:endParaRPr>
          </a:p>
          <a:p>
            <a:pPr marR="11170"/>
            <a:r>
              <a:rPr lang="en-US" sz="1500" dirty="0">
                <a:solidFill>
                  <a:srgbClr val="002577"/>
                </a:solidFill>
                <a:latin typeface="Times New Roman" panose="02020603050405020304" pitchFamily="18" charset="0"/>
                <a:cs typeface="Times New Roman" panose="02020603050405020304" pitchFamily="18" charset="0"/>
              </a:rPr>
              <a:t>Combine and append Unsupported Condition (F7) only when both diagnoses are present within the encounter, but neither are supported as active. </a:t>
            </a:r>
          </a:p>
          <a:p>
            <a:pPr marR="10750"/>
            <a:r>
              <a:rPr lang="en-US" sz="1500" b="1" dirty="0">
                <a:solidFill>
                  <a:srgbClr val="FF0000"/>
                </a:solidFill>
                <a:latin typeface="Times New Roman" panose="02020603050405020304" pitchFamily="18" charset="0"/>
                <a:cs typeface="Times New Roman" panose="02020603050405020304" pitchFamily="18" charset="0"/>
              </a:rPr>
              <a:t>Do not combine conditions when only one condition is unsupported. Append NLP Feedback to the suggested combination code and address each diagnosis separately. </a:t>
            </a:r>
          </a:p>
          <a:p>
            <a:r>
              <a:rPr lang="en-US" sz="1500" dirty="0">
                <a:solidFill>
                  <a:srgbClr val="002577"/>
                </a:solidFill>
                <a:latin typeface="Times New Roman" panose="02020603050405020304" pitchFamily="18" charset="0"/>
                <a:cs typeface="Times New Roman" panose="02020603050405020304" pitchFamily="18" charset="0"/>
              </a:rPr>
              <a:t>This is not a variance, information provided as a guideline refresh.</a:t>
            </a:r>
          </a:p>
          <a:p>
            <a:r>
              <a:rPr lang="en-US" sz="1300" b="1" dirty="0">
                <a:latin typeface="Times New Roman" panose="02020603050405020304" pitchFamily="18" charset="0"/>
                <a:cs typeface="Times New Roman" panose="02020603050405020304" pitchFamily="18" charset="0"/>
              </a:rPr>
              <a:t>Example:</a:t>
            </a:r>
          </a:p>
          <a:p>
            <a:r>
              <a:rPr lang="en-US" sz="1300" dirty="0">
                <a:solidFill>
                  <a:srgbClr val="002577"/>
                </a:solidFill>
                <a:latin typeface="Times New Roman" panose="02020603050405020304" pitchFamily="18" charset="0"/>
                <a:cs typeface="Times New Roman" panose="02020603050405020304" pitchFamily="18" charset="0"/>
              </a:rPr>
              <a:t>PMH: DM, PVD</a:t>
            </a:r>
          </a:p>
          <a:p>
            <a:r>
              <a:rPr lang="en-US" sz="1300" dirty="0">
                <a:solidFill>
                  <a:srgbClr val="002577"/>
                </a:solidFill>
                <a:latin typeface="Times New Roman" panose="02020603050405020304" pitchFamily="18" charset="0"/>
                <a:cs typeface="Times New Roman" panose="02020603050405020304" pitchFamily="18" charset="0"/>
              </a:rPr>
              <a:t>Action plan: </a:t>
            </a:r>
            <a:r>
              <a:rPr lang="en-US" sz="1300" dirty="0" smtClean="0">
                <a:solidFill>
                  <a:srgbClr val="002577"/>
                </a:solidFill>
                <a:latin typeface="Times New Roman" panose="02020603050405020304" pitchFamily="18" charset="0"/>
                <a:cs typeface="Times New Roman" panose="02020603050405020304" pitchFamily="18" charset="0"/>
              </a:rPr>
              <a:t>E11.51-F7 (Both conditions are not supported in an encounter)</a:t>
            </a:r>
          </a:p>
          <a:p>
            <a:endParaRPr lang="en-US" sz="1300" dirty="0" smtClean="0">
              <a:solidFill>
                <a:srgbClr val="002577"/>
              </a:solidFill>
              <a:latin typeface="Times New Roman" panose="02020603050405020304" pitchFamily="18" charset="0"/>
              <a:cs typeface="Times New Roman" panose="02020603050405020304" pitchFamily="18" charset="0"/>
            </a:endParaRPr>
          </a:p>
          <a:p>
            <a:pPr marR="96520"/>
            <a:r>
              <a:rPr lang="en-US" sz="1300" b="1" dirty="0">
                <a:latin typeface="Times New Roman" panose="02020603050405020304" pitchFamily="18" charset="0"/>
                <a:cs typeface="Times New Roman" panose="02020603050405020304" pitchFamily="18" charset="0"/>
              </a:rPr>
              <a:t>Example:</a:t>
            </a:r>
          </a:p>
          <a:p>
            <a:pPr marR="96520"/>
            <a:r>
              <a:rPr lang="en-US" sz="1300" dirty="0">
                <a:solidFill>
                  <a:srgbClr val="002577"/>
                </a:solidFill>
                <a:latin typeface="Times New Roman" panose="02020603050405020304" pitchFamily="18" charset="0"/>
                <a:cs typeface="Times New Roman" panose="02020603050405020304" pitchFamily="18" charset="0"/>
              </a:rPr>
              <a:t>Assessment: DM, PVD</a:t>
            </a:r>
          </a:p>
          <a:p>
            <a:pPr marR="96520"/>
            <a:r>
              <a:rPr lang="en-US" sz="1300" dirty="0">
                <a:solidFill>
                  <a:srgbClr val="002577"/>
                </a:solidFill>
                <a:latin typeface="Times New Roman" panose="02020603050405020304" pitchFamily="18" charset="0"/>
                <a:cs typeface="Times New Roman" panose="02020603050405020304" pitchFamily="18" charset="0"/>
              </a:rPr>
              <a:t>Action plan: E11.51- </a:t>
            </a:r>
            <a:r>
              <a:rPr lang="en-US" sz="1300" dirty="0" smtClean="0">
                <a:solidFill>
                  <a:srgbClr val="002577"/>
                </a:solidFill>
                <a:latin typeface="Times New Roman" panose="02020603050405020304" pitchFamily="18" charset="0"/>
                <a:cs typeface="Times New Roman" panose="02020603050405020304" pitchFamily="18" charset="0"/>
              </a:rPr>
              <a:t>Accept </a:t>
            </a:r>
            <a:r>
              <a:rPr lang="en-US" sz="1300" dirty="0" smtClean="0">
                <a:solidFill>
                  <a:srgbClr val="002577"/>
                </a:solidFill>
                <a:latin typeface="Times New Roman" panose="02020603050405020304" pitchFamily="18" charset="0"/>
                <a:cs typeface="Times New Roman" panose="02020603050405020304" pitchFamily="18" charset="0"/>
              </a:rPr>
              <a:t>(Both </a:t>
            </a:r>
            <a:r>
              <a:rPr lang="en-US" sz="1300" dirty="0">
                <a:solidFill>
                  <a:srgbClr val="002577"/>
                </a:solidFill>
                <a:latin typeface="Times New Roman" panose="02020603050405020304" pitchFamily="18" charset="0"/>
                <a:cs typeface="Times New Roman" panose="02020603050405020304" pitchFamily="18" charset="0"/>
              </a:rPr>
              <a:t>conditions </a:t>
            </a:r>
            <a:r>
              <a:rPr lang="en-US" sz="1300" dirty="0" smtClean="0">
                <a:solidFill>
                  <a:srgbClr val="002577"/>
                </a:solidFill>
                <a:latin typeface="Times New Roman" panose="02020603050405020304" pitchFamily="18" charset="0"/>
                <a:cs typeface="Times New Roman" panose="02020603050405020304" pitchFamily="18" charset="0"/>
              </a:rPr>
              <a:t>are documented in A/P) </a:t>
            </a:r>
            <a:endParaRPr lang="en-US" sz="1300" dirty="0">
              <a:solidFill>
                <a:srgbClr val="002577"/>
              </a:solidFill>
              <a:latin typeface="Times New Roman" panose="02020603050405020304" pitchFamily="18" charset="0"/>
              <a:cs typeface="Times New Roman" panose="02020603050405020304" pitchFamily="18" charset="0"/>
            </a:endParaRPr>
          </a:p>
          <a:p>
            <a:endParaRPr lang="en-US" sz="1300" dirty="0">
              <a:solidFill>
                <a:srgbClr val="002577"/>
              </a:solidFill>
              <a:latin typeface="Times New Roman" panose="02020603050405020304" pitchFamily="18" charset="0"/>
              <a:cs typeface="Times New Roman" panose="02020603050405020304" pitchFamily="18" charset="0"/>
            </a:endParaRPr>
          </a:p>
          <a:p>
            <a:r>
              <a:rPr lang="en-US" sz="1300" b="1" dirty="0">
                <a:latin typeface="Times New Roman" panose="02020603050405020304" pitchFamily="18" charset="0"/>
                <a:cs typeface="Times New Roman" panose="02020603050405020304" pitchFamily="18" charset="0"/>
              </a:rPr>
              <a:t>Example:</a:t>
            </a:r>
          </a:p>
          <a:p>
            <a:r>
              <a:rPr lang="en-US" sz="1300" dirty="0">
                <a:solidFill>
                  <a:srgbClr val="002577"/>
                </a:solidFill>
                <a:latin typeface="Times New Roman" panose="02020603050405020304" pitchFamily="18" charset="0"/>
                <a:cs typeface="Times New Roman" panose="02020603050405020304" pitchFamily="18" charset="0"/>
              </a:rPr>
              <a:t>PMH: DM</a:t>
            </a:r>
          </a:p>
          <a:p>
            <a:r>
              <a:rPr lang="en-US" sz="1300" dirty="0">
                <a:solidFill>
                  <a:srgbClr val="002577"/>
                </a:solidFill>
                <a:latin typeface="Times New Roman" panose="02020603050405020304" pitchFamily="18" charset="0"/>
                <a:cs typeface="Times New Roman" panose="02020603050405020304" pitchFamily="18" charset="0"/>
              </a:rPr>
              <a:t>Ass: PVD</a:t>
            </a:r>
          </a:p>
          <a:p>
            <a:r>
              <a:rPr lang="en-US" sz="1300" dirty="0">
                <a:solidFill>
                  <a:srgbClr val="002577"/>
                </a:solidFill>
                <a:latin typeface="Times New Roman" panose="02020603050405020304" pitchFamily="18" charset="0"/>
                <a:cs typeface="Times New Roman" panose="02020603050405020304" pitchFamily="18" charset="0"/>
              </a:rPr>
              <a:t>Action plan: E11.51- NLP</a:t>
            </a:r>
          </a:p>
          <a:p>
            <a:r>
              <a:rPr lang="en-US" sz="1300" dirty="0" smtClean="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E11.9- F7</a:t>
            </a:r>
            <a:endParaRPr lang="en-US" sz="1300" b="1" dirty="0">
              <a:solidFill>
                <a:srgbClr val="002577"/>
              </a:solidFill>
              <a:latin typeface="Times New Roman" panose="02020603050405020304" pitchFamily="18" charset="0"/>
              <a:cs typeface="Times New Roman" panose="02020603050405020304" pitchFamily="18" charset="0"/>
            </a:endParaRPr>
          </a:p>
          <a:p>
            <a:r>
              <a:rPr lang="en-US" sz="1300" b="1" dirty="0" smtClean="0">
                <a:latin typeface="Times New Roman" panose="02020603050405020304" pitchFamily="18" charset="0"/>
                <a:cs typeface="Times New Roman" panose="02020603050405020304" pitchFamily="18" charset="0"/>
              </a:rPr>
              <a:t>Example:</a:t>
            </a:r>
          </a:p>
          <a:p>
            <a:r>
              <a:rPr lang="en-US" sz="1300" dirty="0" smtClean="0">
                <a:solidFill>
                  <a:srgbClr val="002577"/>
                </a:solidFill>
                <a:latin typeface="Times New Roman" panose="02020603050405020304" pitchFamily="18" charset="0"/>
                <a:cs typeface="Times New Roman" panose="02020603050405020304" pitchFamily="18" charset="0"/>
              </a:rPr>
              <a:t>PMH:          DM. PVD</a:t>
            </a:r>
          </a:p>
          <a:p>
            <a:r>
              <a:rPr lang="en-US" sz="1300" dirty="0" smtClean="0">
                <a:solidFill>
                  <a:srgbClr val="002577"/>
                </a:solidFill>
                <a:latin typeface="Times New Roman" panose="02020603050405020304" pitchFamily="18" charset="0"/>
                <a:cs typeface="Times New Roman" panose="02020603050405020304" pitchFamily="18" charset="0"/>
              </a:rPr>
              <a:t>Medication: </a:t>
            </a:r>
            <a:r>
              <a:rPr lang="en-US" sz="1300" dirty="0" smtClean="0">
                <a:solidFill>
                  <a:srgbClr val="002577"/>
                </a:solidFill>
                <a:latin typeface="Times New Roman" panose="02020603050405020304" pitchFamily="18" charset="0"/>
                <a:cs typeface="Times New Roman" panose="02020603050405020304" pitchFamily="18" charset="0"/>
              </a:rPr>
              <a:t>Metformin</a:t>
            </a:r>
            <a:endParaRPr lang="en-US" sz="1300" dirty="0" smtClean="0">
              <a:solidFill>
                <a:srgbClr val="002577"/>
              </a:solidFill>
              <a:latin typeface="Times New Roman" panose="02020603050405020304" pitchFamily="18" charset="0"/>
              <a:cs typeface="Times New Roman" panose="02020603050405020304" pitchFamily="18" charset="0"/>
            </a:endParaRPr>
          </a:p>
          <a:p>
            <a:r>
              <a:rPr lang="en-US" sz="1300" dirty="0" smtClean="0">
                <a:solidFill>
                  <a:srgbClr val="002577"/>
                </a:solidFill>
                <a:latin typeface="Times New Roman" panose="02020603050405020304" pitchFamily="18" charset="0"/>
                <a:cs typeface="Times New Roman" panose="02020603050405020304" pitchFamily="18" charset="0"/>
              </a:rPr>
              <a:t>Action plan: E11.51- NLP</a:t>
            </a:r>
          </a:p>
          <a:p>
            <a:r>
              <a:rPr lang="en-US" sz="1300" dirty="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                     E11.9- F11</a:t>
            </a:r>
          </a:p>
          <a:p>
            <a:r>
              <a:rPr lang="en-US" sz="1300" dirty="0">
                <a:solidFill>
                  <a:srgbClr val="002577"/>
                </a:solidFill>
                <a:latin typeface="Times New Roman" panose="02020603050405020304" pitchFamily="18" charset="0"/>
                <a:cs typeface="Times New Roman" panose="02020603050405020304" pitchFamily="18" charset="0"/>
              </a:rPr>
              <a:t> </a:t>
            </a:r>
            <a:r>
              <a:rPr lang="en-US" sz="1300" dirty="0" smtClean="0">
                <a:solidFill>
                  <a:srgbClr val="002577"/>
                </a:solidFill>
                <a:latin typeface="Times New Roman" panose="02020603050405020304" pitchFamily="18" charset="0"/>
                <a:cs typeface="Times New Roman" panose="02020603050405020304" pitchFamily="18" charset="0"/>
              </a:rPr>
              <a:t>                     </a:t>
            </a:r>
            <a:endParaRPr lang="en-IN" sz="1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68493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6339" y="178279"/>
            <a:ext cx="10296525" cy="4278094"/>
          </a:xfrm>
          <a:prstGeom prst="rect">
            <a:avLst/>
          </a:prstGeom>
          <a:noFill/>
        </p:spPr>
        <p:txBody>
          <a:bodyPr wrap="square" rtlCol="0">
            <a:spAutoFit/>
          </a:bodyPr>
          <a:lstStyle/>
          <a:p>
            <a:r>
              <a:rPr lang="en-IN" sz="1600" b="1" u="sng" dirty="0" smtClean="0">
                <a:latin typeface="Times New Roman" panose="02020603050405020304" pitchFamily="18" charset="0"/>
                <a:cs typeface="Times New Roman" panose="02020603050405020304" pitchFamily="18" charset="0"/>
              </a:rPr>
              <a:t>SLASH (/) :</a:t>
            </a:r>
          </a:p>
          <a:p>
            <a:endParaRPr lang="en-IN" sz="1600" b="1" u="sng" dirty="0">
              <a:latin typeface="Times New Roman" panose="02020603050405020304" pitchFamily="18" charset="0"/>
              <a:cs typeface="Times New Roman" panose="02020603050405020304" pitchFamily="18" charset="0"/>
            </a:endParaRPr>
          </a:p>
          <a:p>
            <a:r>
              <a:rPr lang="en-IN" sz="1600" dirty="0">
                <a:latin typeface="Times New Roman" panose="02020603050405020304" pitchFamily="18" charset="0"/>
                <a:cs typeface="Times New Roman" panose="02020603050405020304" pitchFamily="18" charset="0"/>
              </a:rPr>
              <a:t>Slash guidance was </a:t>
            </a:r>
            <a:r>
              <a:rPr lang="en-IN" sz="1600" dirty="0" smtClean="0">
                <a:latin typeface="Times New Roman" panose="02020603050405020304" pitchFamily="18" charset="0"/>
                <a:cs typeface="Times New Roman" panose="02020603050405020304" pitchFamily="18" charset="0"/>
              </a:rPr>
              <a:t>added. </a:t>
            </a:r>
            <a:r>
              <a:rPr lang="en-US" sz="1600" dirty="0" smtClean="0">
                <a:latin typeface="Times New Roman" panose="02020603050405020304" pitchFamily="18" charset="0"/>
                <a:cs typeface="Times New Roman" panose="02020603050405020304" pitchFamily="18" charset="0"/>
              </a:rPr>
              <a:t>Do </a:t>
            </a:r>
            <a:r>
              <a:rPr lang="en-US" sz="1600" dirty="0">
                <a:latin typeface="Times New Roman" panose="02020603050405020304" pitchFamily="18" charset="0"/>
                <a:cs typeface="Times New Roman" panose="02020603050405020304" pitchFamily="18" charset="0"/>
              </a:rPr>
              <a:t>not code diagnoses separated by a slash (/). Diagnoses documented in this manner are not definitive and are considered unconfirmed. Conditions must be listed separately elsewhere within the encounter and have supporting documentation to be coded</a:t>
            </a:r>
            <a:r>
              <a:rPr lang="en-US" sz="1600" b="1"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a:p>
            <a:r>
              <a:rPr lang="en-IN" sz="1600" b="1" dirty="0">
                <a:latin typeface="Times New Roman" panose="02020603050405020304" pitchFamily="18" charset="0"/>
                <a:cs typeface="Times New Roman" panose="02020603050405020304" pitchFamily="18" charset="0"/>
              </a:rPr>
              <a:t>Examples:</a:t>
            </a:r>
            <a:endParaRPr lang="en-IN"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AIDS/HIV</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Anxiety/Depression</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Asthma/COPD</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Bipolar/Schizophrenia</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COPD/Emphysema</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GERD/Esophagitis</a:t>
            </a: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Huntington’s Disease/Parkinson’s Disease </a:t>
            </a:r>
          </a:p>
          <a:p>
            <a:endParaRPr lang="en-IN" sz="1600" b="1" dirty="0" smtClean="0">
              <a:solidFill>
                <a:srgbClr val="FF0000"/>
              </a:solidFill>
              <a:latin typeface="Times New Roman" panose="02020603050405020304" pitchFamily="18" charset="0"/>
              <a:cs typeface="Times New Roman" panose="02020603050405020304" pitchFamily="18" charset="0"/>
            </a:endParaRPr>
          </a:p>
          <a:p>
            <a:r>
              <a:rPr lang="en-IN" sz="1600" b="1" dirty="0" smtClean="0">
                <a:solidFill>
                  <a:srgbClr val="FF0000"/>
                </a:solidFill>
                <a:latin typeface="Times New Roman" panose="02020603050405020304" pitchFamily="18" charset="0"/>
                <a:cs typeface="Times New Roman" panose="02020603050405020304" pitchFamily="18" charset="0"/>
              </a:rPr>
              <a:t>Slash conditions should be append with f7</a:t>
            </a:r>
            <a:r>
              <a:rPr lang="en-IN" sz="1600" dirty="0">
                <a:latin typeface="Times New Roman" panose="02020603050405020304" pitchFamily="18" charset="0"/>
                <a:cs typeface="Times New Roman" panose="02020603050405020304" pitchFamily="18" charset="0"/>
              </a:rPr>
              <a:t> </a:t>
            </a:r>
            <a:r>
              <a:rPr lang="en-IN" sz="1600" dirty="0" smtClean="0">
                <a:latin typeface="Times New Roman" panose="02020603050405020304" pitchFamily="18" charset="0"/>
                <a:cs typeface="Times New Roman" panose="02020603050405020304" pitchFamily="18" charset="0"/>
              </a:rPr>
              <a:t>unless listed separately elsewhere in the encounter.</a:t>
            </a:r>
          </a:p>
          <a:p>
            <a:endParaRPr lang="en-IN" sz="1600"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nvGraphicFramePr>
        <p:xfrm>
          <a:off x="2032000" y="719666"/>
          <a:ext cx="8128000" cy="370840"/>
        </p:xfrm>
        <a:graphic>
          <a:graphicData uri="http://schemas.openxmlformats.org/drawingml/2006/table">
            <a:tbl>
              <a:tblPr firstRow="1" bandRow="1">
                <a:tableStyleId>{2D5ABB26-0587-4C30-8999-92F81FD0307C}</a:tableStyleId>
              </a:tblPr>
              <a:tblGrid>
                <a:gridCol w="8128000"/>
              </a:tblGrid>
              <a:tr h="370840">
                <a:tc>
                  <a:txBody>
                    <a:bodyPr/>
                    <a:lstStyle/>
                    <a:p>
                      <a:endParaRPr lang="en-IN" dirty="0"/>
                    </a:p>
                  </a:txBody>
                  <a:tcPr/>
                </a:tc>
              </a:tr>
            </a:tbl>
          </a:graphicData>
        </a:graphic>
      </p:graphicFrame>
      <p:sp>
        <p:nvSpPr>
          <p:cNvPr id="5" name="Rectangle 4"/>
          <p:cNvSpPr/>
          <p:nvPr/>
        </p:nvSpPr>
        <p:spPr>
          <a:xfrm>
            <a:off x="789854" y="4313209"/>
            <a:ext cx="9958657" cy="9920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IN" sz="1600" dirty="0" smtClean="0">
              <a:latin typeface="Times New Roman" panose="02020603050405020304" pitchFamily="18" charset="0"/>
              <a:cs typeface="Times New Roman" panose="02020603050405020304" pitchFamily="18" charset="0"/>
            </a:endParaRPr>
          </a:p>
          <a:p>
            <a:pPr algn="ctr"/>
            <a:r>
              <a:rPr lang="en-IN" sz="1600" b="1" dirty="0" smtClean="0">
                <a:latin typeface="Times New Roman" panose="02020603050405020304" pitchFamily="18" charset="0"/>
                <a:cs typeface="Times New Roman" panose="02020603050405020304" pitchFamily="18" charset="0"/>
              </a:rPr>
              <a:t>Example</a:t>
            </a:r>
          </a:p>
          <a:p>
            <a:r>
              <a:rPr lang="en-IN" sz="1600" dirty="0" smtClean="0">
                <a:latin typeface="Times New Roman" panose="02020603050405020304" pitchFamily="18" charset="0"/>
                <a:cs typeface="Times New Roman" panose="02020603050405020304" pitchFamily="18" charset="0"/>
              </a:rPr>
              <a:t>Assessment: COPD/Emphysema</a:t>
            </a:r>
          </a:p>
          <a:p>
            <a:r>
              <a:rPr lang="en-IN" sz="1600" dirty="0" smtClean="0">
                <a:latin typeface="Times New Roman" panose="02020603050405020304" pitchFamily="18" charset="0"/>
                <a:cs typeface="Times New Roman" panose="02020603050405020304" pitchFamily="18" charset="0"/>
              </a:rPr>
              <a:t>Medication list: </a:t>
            </a:r>
            <a:r>
              <a:rPr lang="en-IN" sz="1600" dirty="0" err="1" smtClean="0">
                <a:latin typeface="Times New Roman" panose="02020603050405020304" pitchFamily="18" charset="0"/>
                <a:cs typeface="Times New Roman" panose="02020603050405020304" pitchFamily="18" charset="0"/>
              </a:rPr>
              <a:t>Albuterol</a:t>
            </a:r>
            <a:endParaRPr lang="en-IN" sz="1600" dirty="0" smtClean="0">
              <a:latin typeface="Times New Roman" panose="02020603050405020304" pitchFamily="18" charset="0"/>
              <a:cs typeface="Times New Roman" panose="02020603050405020304" pitchFamily="18" charset="0"/>
            </a:endParaRPr>
          </a:p>
          <a:p>
            <a:r>
              <a:rPr lang="en-IN" sz="1600" b="1" dirty="0" smtClean="0">
                <a:solidFill>
                  <a:srgbClr val="FF0000"/>
                </a:solidFill>
                <a:latin typeface="Times New Roman" panose="02020603050405020304" pitchFamily="18" charset="0"/>
                <a:cs typeface="Times New Roman" panose="02020603050405020304" pitchFamily="18" charset="0"/>
              </a:rPr>
              <a:t>Append F7 to J44.9 and J43.9</a:t>
            </a:r>
          </a:p>
          <a:p>
            <a:pPr algn="ctr"/>
            <a:endParaRPr lang="en-IN" sz="1600" dirty="0">
              <a:latin typeface="Times New Roman" panose="02020603050405020304" pitchFamily="18" charset="0"/>
              <a:cs typeface="Times New Roman" panose="02020603050405020304" pitchFamily="18" charset="0"/>
            </a:endParaRPr>
          </a:p>
        </p:txBody>
      </p:sp>
      <p:sp>
        <p:nvSpPr>
          <p:cNvPr id="7" name="Rectangle 6"/>
          <p:cNvSpPr/>
          <p:nvPr/>
        </p:nvSpPr>
        <p:spPr>
          <a:xfrm>
            <a:off x="789854" y="5495026"/>
            <a:ext cx="9958657" cy="8540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IN" sz="1600" dirty="0" smtClean="0">
                <a:latin typeface="Times New Roman" panose="02020603050405020304" pitchFamily="18" charset="0"/>
                <a:cs typeface="Times New Roman" panose="02020603050405020304" pitchFamily="18" charset="0"/>
              </a:rPr>
              <a:t>Assessment: COPD/Emphysema</a:t>
            </a:r>
          </a:p>
          <a:p>
            <a:r>
              <a:rPr lang="en-IN" sz="1600" dirty="0" smtClean="0">
                <a:latin typeface="Times New Roman" panose="02020603050405020304" pitchFamily="18" charset="0"/>
                <a:cs typeface="Times New Roman" panose="02020603050405020304" pitchFamily="18" charset="0"/>
              </a:rPr>
              <a:t>PMH: COPD</a:t>
            </a:r>
          </a:p>
          <a:p>
            <a:r>
              <a:rPr lang="en-IN" sz="1600" b="1" dirty="0" smtClean="0">
                <a:solidFill>
                  <a:srgbClr val="FF0000"/>
                </a:solidFill>
                <a:latin typeface="Times New Roman" panose="02020603050405020304" pitchFamily="18" charset="0"/>
                <a:cs typeface="Times New Roman" panose="02020603050405020304" pitchFamily="18" charset="0"/>
              </a:rPr>
              <a:t>Accept J44.9</a:t>
            </a:r>
            <a:endParaRPr lang="en-IN" sz="16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9433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0113" y="198408"/>
            <a:ext cx="10731262" cy="644791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IN" sz="2000" b="1" u="sng" dirty="0" smtClean="0">
                <a:latin typeface="Times New Roman" panose="02020603050405020304" pitchFamily="18" charset="0"/>
                <a:cs typeface="Times New Roman" panose="02020603050405020304" pitchFamily="18" charset="0"/>
              </a:rPr>
              <a:t>Acceptable Treatment and Supporting Documentation</a:t>
            </a:r>
          </a:p>
          <a:p>
            <a:endParaRPr lang="en-IN" sz="1600" dirty="0">
              <a:latin typeface="Times New Roman" panose="02020603050405020304" pitchFamily="18" charset="0"/>
              <a:cs typeface="Times New Roman" panose="02020603050405020304" pitchFamily="18" charset="0"/>
            </a:endParaRPr>
          </a:p>
          <a:p>
            <a:r>
              <a:rPr lang="en-IN" sz="1300" b="1" u="sng" dirty="0" smtClean="0">
                <a:latin typeface="Times New Roman" panose="02020603050405020304" pitchFamily="18" charset="0"/>
                <a:cs typeface="Times New Roman" panose="02020603050405020304" pitchFamily="18" charset="0"/>
              </a:rPr>
              <a:t>Osteoarthritis/ Rheumatoid Arthritis:</a:t>
            </a:r>
          </a:p>
          <a:p>
            <a:endParaRPr lang="en-IN" sz="1300" b="1" dirty="0" smtClean="0">
              <a:latin typeface="Times New Roman" panose="02020603050405020304" pitchFamily="18" charset="0"/>
              <a:cs typeface="Times New Roman" panose="02020603050405020304" pitchFamily="18" charset="0"/>
            </a:endParaRPr>
          </a:p>
          <a:p>
            <a:r>
              <a:rPr lang="en-IN" sz="1300" dirty="0" smtClean="0">
                <a:latin typeface="Times New Roman" panose="02020603050405020304" pitchFamily="18" charset="0"/>
                <a:cs typeface="Times New Roman" panose="02020603050405020304" pitchFamily="18" charset="0"/>
              </a:rPr>
              <a:t>Osteoarthritis does not map for Commercial Plans. Rheumatoid arthritis can be coded if the condition is separated and addressed within the encounter or </a:t>
            </a:r>
            <a:r>
              <a:rPr lang="en-US" sz="1300" dirty="0" smtClean="0">
                <a:latin typeface="Times New Roman" panose="02020603050405020304" pitchFamily="18" charset="0"/>
                <a:cs typeface="Times New Roman" panose="02020603050405020304" pitchFamily="18" charset="0"/>
              </a:rPr>
              <a:t>when </a:t>
            </a:r>
            <a:r>
              <a:rPr lang="en-US" sz="1300" dirty="0">
                <a:latin typeface="Times New Roman" panose="02020603050405020304" pitchFamily="18" charset="0"/>
                <a:cs typeface="Times New Roman" panose="02020603050405020304" pitchFamily="18" charset="0"/>
              </a:rPr>
              <a:t>“Osteoarthritis/Rheumatoid Arthritis” is documented and a medication is </a:t>
            </a:r>
            <a:r>
              <a:rPr lang="en-US" sz="1300" dirty="0" smtClean="0">
                <a:latin typeface="Times New Roman" panose="02020603050405020304" pitchFamily="18" charset="0"/>
                <a:cs typeface="Times New Roman" panose="02020603050405020304" pitchFamily="18" charset="0"/>
              </a:rPr>
              <a:t>present.</a:t>
            </a:r>
          </a:p>
          <a:p>
            <a:pPr marL="285750" indent="-285750">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If </a:t>
            </a:r>
            <a:r>
              <a:rPr lang="en-US" sz="1300" dirty="0">
                <a:latin typeface="Times New Roman" panose="02020603050405020304" pitchFamily="18" charset="0"/>
                <a:cs typeface="Times New Roman" panose="02020603050405020304" pitchFamily="18" charset="0"/>
              </a:rPr>
              <a:t>a medication is the only support for RA</a:t>
            </a:r>
            <a:r>
              <a:rPr lang="en-US" sz="1300" dirty="0" smtClean="0">
                <a:latin typeface="Times New Roman" panose="02020603050405020304" pitchFamily="18" charset="0"/>
                <a:cs typeface="Times New Roman" panose="02020603050405020304" pitchFamily="18" charset="0"/>
              </a:rPr>
              <a:t>:</a:t>
            </a:r>
          </a:p>
          <a:p>
            <a:pPr lvl="1"/>
            <a:r>
              <a:rPr lang="en-US" sz="1300" dirty="0" smtClean="0">
                <a:latin typeface="Times New Roman" panose="02020603050405020304" pitchFamily="18" charset="0"/>
                <a:cs typeface="Times New Roman" panose="02020603050405020304" pitchFamily="18" charset="0"/>
              </a:rPr>
              <a:t>--Code </a:t>
            </a:r>
            <a:r>
              <a:rPr lang="en-US" sz="1300" dirty="0">
                <a:latin typeface="Times New Roman" panose="02020603050405020304" pitchFamily="18" charset="0"/>
                <a:cs typeface="Times New Roman" panose="02020603050405020304" pitchFamily="18" charset="0"/>
              </a:rPr>
              <a:t>RA and append Unlinked Medication (F11) when the medication is documented within the encounter </a:t>
            </a:r>
            <a:r>
              <a:rPr lang="en-US" sz="1300" dirty="0" smtClean="0">
                <a:latin typeface="Times New Roman" panose="02020603050405020304" pitchFamily="18" charset="0"/>
                <a:cs typeface="Times New Roman" panose="02020603050405020304" pitchFamily="18" charset="0"/>
              </a:rPr>
              <a:t>and</a:t>
            </a:r>
          </a:p>
          <a:p>
            <a:pPr marL="742950" lvl="1" indent="-285750">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does </a:t>
            </a:r>
            <a:r>
              <a:rPr lang="en-US" sz="1300" b="1" dirty="0">
                <a:latin typeface="Times New Roman" panose="02020603050405020304" pitchFamily="18" charset="0"/>
                <a:cs typeface="Times New Roman" panose="02020603050405020304" pitchFamily="18" charset="0"/>
              </a:rPr>
              <a:t>not </a:t>
            </a:r>
            <a:r>
              <a:rPr lang="en-US" sz="1300" dirty="0">
                <a:latin typeface="Times New Roman" panose="02020603050405020304" pitchFamily="18" charset="0"/>
                <a:cs typeface="Times New Roman" panose="02020603050405020304" pitchFamily="18" charset="0"/>
              </a:rPr>
              <a:t>have a one-to-one relationship to RA </a:t>
            </a:r>
          </a:p>
          <a:p>
            <a:r>
              <a:rPr lang="en-IN" sz="1300" dirty="0">
                <a:latin typeface="Times New Roman" panose="02020603050405020304" pitchFamily="18" charset="0"/>
                <a:cs typeface="Times New Roman" panose="02020603050405020304" pitchFamily="18" charset="0"/>
              </a:rPr>
              <a:t> </a:t>
            </a:r>
            <a:r>
              <a:rPr lang="en-IN" sz="1300" dirty="0" smtClean="0">
                <a:latin typeface="Times New Roman" panose="02020603050405020304" pitchFamily="18" charset="0"/>
                <a:cs typeface="Times New Roman" panose="02020603050405020304" pitchFamily="18" charset="0"/>
              </a:rPr>
              <a:t>             and/or</a:t>
            </a:r>
            <a:endParaRPr lang="en-IN" sz="1300" dirty="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sz="1300" dirty="0" smtClean="0">
                <a:latin typeface="Times New Roman" panose="02020603050405020304" pitchFamily="18" charset="0"/>
                <a:cs typeface="Times New Roman" panose="02020603050405020304" pitchFamily="18" charset="0"/>
              </a:rPr>
              <a:t>is </a:t>
            </a:r>
            <a:r>
              <a:rPr lang="en-US" sz="1300" b="1" dirty="0">
                <a:latin typeface="Times New Roman" panose="02020603050405020304" pitchFamily="18" charset="0"/>
                <a:cs typeface="Times New Roman" panose="02020603050405020304" pitchFamily="18" charset="0"/>
              </a:rPr>
              <a:t>not </a:t>
            </a:r>
            <a:r>
              <a:rPr lang="en-US" sz="1300" dirty="0">
                <a:latin typeface="Times New Roman" panose="02020603050405020304" pitchFamily="18" charset="0"/>
                <a:cs typeface="Times New Roman" panose="02020603050405020304" pitchFamily="18" charset="0"/>
              </a:rPr>
              <a:t>reviewed, reconciled, or confirmed during the encounter</a:t>
            </a:r>
            <a:r>
              <a:rPr lang="en-US" sz="1300" dirty="0" smtClean="0">
                <a:latin typeface="Times New Roman" panose="02020603050405020304" pitchFamily="18" charset="0"/>
                <a:cs typeface="Times New Roman" panose="02020603050405020304" pitchFamily="18" charset="0"/>
              </a:rPr>
              <a:t>.</a:t>
            </a:r>
          </a:p>
          <a:p>
            <a:endParaRPr lang="en-IN" sz="1300" dirty="0">
              <a:latin typeface="Times New Roman" panose="02020603050405020304" pitchFamily="18" charset="0"/>
              <a:cs typeface="Times New Roman" panose="02020603050405020304" pitchFamily="18" charset="0"/>
            </a:endParaRPr>
          </a:p>
          <a:p>
            <a:r>
              <a:rPr lang="en-US" sz="1300" b="1" dirty="0">
                <a:latin typeface="Times New Roman" panose="02020603050405020304" pitchFamily="18" charset="0"/>
                <a:cs typeface="Times New Roman" panose="02020603050405020304" pitchFamily="18" charset="0"/>
              </a:rPr>
              <a:t>Note: </a:t>
            </a:r>
            <a:r>
              <a:rPr lang="en-US" sz="1300" dirty="0">
                <a:latin typeface="Times New Roman" panose="02020603050405020304" pitchFamily="18" charset="0"/>
                <a:cs typeface="Times New Roman" panose="02020603050405020304" pitchFamily="18" charset="0"/>
              </a:rPr>
              <a:t>Unlinked Medication (F11) is not required when a medication is documented, has a one-to-one relationship to RA, </a:t>
            </a:r>
            <a:r>
              <a:rPr lang="en-US" sz="1300" b="1" dirty="0">
                <a:latin typeface="Times New Roman" panose="02020603050405020304" pitchFamily="18" charset="0"/>
                <a:cs typeface="Times New Roman" panose="02020603050405020304" pitchFamily="18" charset="0"/>
              </a:rPr>
              <a:t>and </a:t>
            </a:r>
            <a:r>
              <a:rPr lang="en-US" sz="1300" dirty="0">
                <a:latin typeface="Times New Roman" panose="02020603050405020304" pitchFamily="18" charset="0"/>
                <a:cs typeface="Times New Roman" panose="02020603050405020304" pitchFamily="18" charset="0"/>
              </a:rPr>
              <a:t>is reviewed/reconciled/confirmed within the </a:t>
            </a:r>
            <a:r>
              <a:rPr lang="en-US" sz="1300" dirty="0" smtClean="0">
                <a:latin typeface="Times New Roman" panose="02020603050405020304" pitchFamily="18" charset="0"/>
                <a:cs typeface="Times New Roman" panose="02020603050405020304" pitchFamily="18" charset="0"/>
              </a:rPr>
              <a:t>encounter</a:t>
            </a:r>
          </a:p>
          <a:p>
            <a:endParaRPr lang="en-US" sz="1300" dirty="0">
              <a:latin typeface="Times New Roman" panose="02020603050405020304" pitchFamily="18" charset="0"/>
              <a:cs typeface="Times New Roman" panose="02020603050405020304" pitchFamily="18" charset="0"/>
            </a:endParaRPr>
          </a:p>
          <a:p>
            <a:r>
              <a:rPr lang="en-US" sz="1300" b="1" dirty="0" smtClean="0">
                <a:latin typeface="Times New Roman" panose="02020603050405020304" pitchFamily="18" charset="0"/>
                <a:cs typeface="Times New Roman" panose="02020603050405020304" pitchFamily="18" charset="0"/>
              </a:rPr>
              <a:t>Example1:					Example 4:</a:t>
            </a:r>
          </a:p>
          <a:p>
            <a:r>
              <a:rPr lang="en-US" sz="1300" dirty="0" smtClean="0">
                <a:latin typeface="Times New Roman" panose="02020603050405020304" pitchFamily="18" charset="0"/>
                <a:cs typeface="Times New Roman" panose="02020603050405020304" pitchFamily="18" charset="0"/>
              </a:rPr>
              <a:t>Assessment: Osteoarthritis/ Rheumatoid Arthritis                                Assessment: Osteoarthritis/ Rheumatoid Arthritis</a:t>
            </a:r>
          </a:p>
          <a:p>
            <a:r>
              <a:rPr lang="en-US" sz="1300" dirty="0" smtClean="0">
                <a:latin typeface="Times New Roman" panose="02020603050405020304" pitchFamily="18" charset="0"/>
                <a:cs typeface="Times New Roman" panose="02020603050405020304" pitchFamily="18" charset="0"/>
              </a:rPr>
              <a:t>PMH: Rheumatoid arthritis			</a:t>
            </a:r>
            <a:r>
              <a:rPr lang="en-US" sz="1300" dirty="0">
                <a:latin typeface="Times New Roman" panose="02020603050405020304" pitchFamily="18" charset="0"/>
                <a:cs typeface="Times New Roman" panose="02020603050405020304" pitchFamily="18" charset="0"/>
              </a:rPr>
              <a:t> </a:t>
            </a:r>
            <a:r>
              <a:rPr lang="en-US" sz="1300" dirty="0" smtClean="0">
                <a:latin typeface="Times New Roman" panose="02020603050405020304" pitchFamily="18" charset="0"/>
                <a:cs typeface="Times New Roman" panose="02020603050405020304" pitchFamily="18" charset="0"/>
              </a:rPr>
              <a:t>	</a:t>
            </a:r>
            <a:r>
              <a:rPr lang="en-US" sz="1300" b="1" dirty="0" smtClean="0">
                <a:solidFill>
                  <a:srgbClr val="FF0000"/>
                </a:solidFill>
                <a:latin typeface="Times New Roman" panose="02020603050405020304" pitchFamily="18" charset="0"/>
                <a:cs typeface="Times New Roman" panose="02020603050405020304" pitchFamily="18" charset="0"/>
              </a:rPr>
              <a:t>Action plan: </a:t>
            </a:r>
            <a:r>
              <a:rPr lang="en-US" sz="1300" dirty="0" smtClean="0">
                <a:latin typeface="Times New Roman" panose="02020603050405020304" pitchFamily="18" charset="0"/>
                <a:cs typeface="Times New Roman" panose="02020603050405020304" pitchFamily="18" charset="0"/>
              </a:rPr>
              <a:t>M06.9- F7 (OA/RA in A/p with unsupporting documentation </a:t>
            </a:r>
          </a:p>
          <a:p>
            <a:r>
              <a:rPr lang="en-US" sz="1300" dirty="0" smtClean="0">
                <a:latin typeface="Times New Roman" panose="02020603050405020304" pitchFamily="18" charset="0"/>
                <a:cs typeface="Times New Roman" panose="02020603050405020304" pitchFamily="18" charset="0"/>
              </a:rPr>
              <a:t>Medication: Methotrexate					                     elsewhere in the medical record.)</a:t>
            </a:r>
          </a:p>
          <a:p>
            <a:r>
              <a:rPr lang="en-US" sz="1300" b="1" dirty="0" smtClean="0">
                <a:solidFill>
                  <a:srgbClr val="FF0000"/>
                </a:solidFill>
                <a:latin typeface="Times New Roman" panose="02020603050405020304" pitchFamily="18" charset="0"/>
                <a:cs typeface="Times New Roman" panose="02020603050405020304" pitchFamily="18" charset="0"/>
              </a:rPr>
              <a:t>Action plan</a:t>
            </a:r>
            <a:r>
              <a:rPr lang="en-US" sz="1300" dirty="0" smtClean="0">
                <a:latin typeface="Times New Roman" panose="02020603050405020304" pitchFamily="18" charset="0"/>
                <a:cs typeface="Times New Roman" panose="02020603050405020304" pitchFamily="18" charset="0"/>
              </a:rPr>
              <a:t>: M06.9- Accept</a:t>
            </a:r>
          </a:p>
          <a:p>
            <a:endParaRPr lang="en-US" sz="1300" dirty="0" smtClean="0">
              <a:latin typeface="Times New Roman" panose="02020603050405020304" pitchFamily="18" charset="0"/>
              <a:cs typeface="Times New Roman" panose="02020603050405020304" pitchFamily="18" charset="0"/>
            </a:endParaRPr>
          </a:p>
          <a:p>
            <a:r>
              <a:rPr lang="en-US" sz="1300" b="1" dirty="0" smtClean="0">
                <a:latin typeface="Times New Roman" panose="02020603050405020304" pitchFamily="18" charset="0"/>
                <a:cs typeface="Times New Roman" panose="02020603050405020304" pitchFamily="18" charset="0"/>
              </a:rPr>
              <a:t>Example 2:</a:t>
            </a:r>
          </a:p>
          <a:p>
            <a:r>
              <a:rPr lang="en-US" sz="1300" dirty="0" smtClean="0">
                <a:latin typeface="Times New Roman" panose="02020603050405020304" pitchFamily="18" charset="0"/>
                <a:cs typeface="Times New Roman" panose="02020603050405020304" pitchFamily="18" charset="0"/>
              </a:rPr>
              <a:t>PMH: Osteoarthritis/ Rheumatoid Arthritis</a:t>
            </a:r>
          </a:p>
          <a:p>
            <a:r>
              <a:rPr lang="en-US" sz="1300" dirty="0" smtClean="0">
                <a:latin typeface="Times New Roman" panose="02020603050405020304" pitchFamily="18" charset="0"/>
                <a:cs typeface="Times New Roman" panose="02020603050405020304" pitchFamily="18" charset="0"/>
              </a:rPr>
              <a:t>Medication reviewed today : Methotrexate</a:t>
            </a:r>
          </a:p>
          <a:p>
            <a:r>
              <a:rPr lang="en-US" sz="1300" b="1" dirty="0" smtClean="0">
                <a:solidFill>
                  <a:srgbClr val="FF0000"/>
                </a:solidFill>
                <a:latin typeface="Times New Roman" panose="02020603050405020304" pitchFamily="18" charset="0"/>
                <a:cs typeface="Times New Roman" panose="02020603050405020304" pitchFamily="18" charset="0"/>
              </a:rPr>
              <a:t>Action plan: </a:t>
            </a:r>
            <a:r>
              <a:rPr lang="en-US" sz="1300" dirty="0" smtClean="0">
                <a:latin typeface="Times New Roman" panose="02020603050405020304" pitchFamily="18" charset="0"/>
                <a:cs typeface="Times New Roman" panose="02020603050405020304" pitchFamily="18" charset="0"/>
              </a:rPr>
              <a:t>M06.9- Accept</a:t>
            </a:r>
          </a:p>
          <a:p>
            <a:endParaRPr lang="en-US" sz="1300" dirty="0" smtClean="0">
              <a:latin typeface="Times New Roman" panose="02020603050405020304" pitchFamily="18" charset="0"/>
              <a:cs typeface="Times New Roman" panose="02020603050405020304" pitchFamily="18" charset="0"/>
            </a:endParaRPr>
          </a:p>
          <a:p>
            <a:r>
              <a:rPr lang="en-US" sz="1300" b="1" dirty="0" smtClean="0">
                <a:latin typeface="Times New Roman" panose="02020603050405020304" pitchFamily="18" charset="0"/>
                <a:cs typeface="Times New Roman" panose="02020603050405020304" pitchFamily="18" charset="0"/>
              </a:rPr>
              <a:t>Example 3: </a:t>
            </a:r>
          </a:p>
          <a:p>
            <a:r>
              <a:rPr lang="en-US" sz="1300" dirty="0" smtClean="0">
                <a:latin typeface="Times New Roman" panose="02020603050405020304" pitchFamily="18" charset="0"/>
                <a:cs typeface="Times New Roman" panose="02020603050405020304" pitchFamily="18" charset="0"/>
              </a:rPr>
              <a:t>Assessment: Osteoarthritis/Rheumatoid Arthritis</a:t>
            </a:r>
          </a:p>
          <a:p>
            <a:r>
              <a:rPr lang="en-US" sz="1300" dirty="0" smtClean="0">
                <a:latin typeface="Times New Roman" panose="02020603050405020304" pitchFamily="18" charset="0"/>
                <a:cs typeface="Times New Roman" panose="02020603050405020304" pitchFamily="18" charset="0"/>
              </a:rPr>
              <a:t>Medication: Methotrexate</a:t>
            </a:r>
          </a:p>
          <a:p>
            <a:r>
              <a:rPr lang="en-US" sz="1300" b="1" dirty="0" smtClean="0">
                <a:solidFill>
                  <a:srgbClr val="FF0000"/>
                </a:solidFill>
                <a:latin typeface="Times New Roman" panose="02020603050405020304" pitchFamily="18" charset="0"/>
                <a:cs typeface="Times New Roman" panose="02020603050405020304" pitchFamily="18" charset="0"/>
              </a:rPr>
              <a:t>Action plan</a:t>
            </a:r>
            <a:r>
              <a:rPr lang="en-US" sz="1300" dirty="0" smtClean="0">
                <a:latin typeface="Times New Roman" panose="02020603050405020304" pitchFamily="18" charset="0"/>
                <a:cs typeface="Times New Roman" panose="02020603050405020304" pitchFamily="18" charset="0"/>
              </a:rPr>
              <a:t>: M06.9- F11</a:t>
            </a:r>
          </a:p>
        </p:txBody>
      </p:sp>
    </p:spTree>
    <p:extLst>
      <p:ext uri="{BB962C8B-B14F-4D97-AF65-F5344CB8AC3E}">
        <p14:creationId xmlns:p14="http://schemas.microsoft.com/office/powerpoint/2010/main" val="33177392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3372" y="157075"/>
            <a:ext cx="10512725" cy="63709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endParaRPr lang="en-IN" sz="1200" dirty="0">
              <a:latin typeface="Times New Roman" panose="02020603050405020304" pitchFamily="18" charset="0"/>
              <a:cs typeface="Times New Roman" panose="02020603050405020304" pitchFamily="18" charset="0"/>
            </a:endParaRPr>
          </a:p>
          <a:p>
            <a:pPr marR="153480"/>
            <a:r>
              <a:rPr lang="en-IN" sz="1300" b="1" u="sng" dirty="0" smtClean="0">
                <a:latin typeface="Times New Roman" panose="02020603050405020304" pitchFamily="18" charset="0"/>
                <a:cs typeface="Times New Roman" panose="02020603050405020304" pitchFamily="18" charset="0"/>
              </a:rPr>
              <a:t>Seizure/Epilepsy</a:t>
            </a:r>
            <a:r>
              <a:rPr lang="en-IN" sz="1300" b="1" dirty="0" smtClean="0">
                <a:latin typeface="Times New Roman" panose="02020603050405020304" pitchFamily="18" charset="0"/>
                <a:cs typeface="Times New Roman" panose="02020603050405020304" pitchFamily="18" charset="0"/>
              </a:rPr>
              <a:t>:</a:t>
            </a:r>
          </a:p>
          <a:p>
            <a:pPr marR="153480"/>
            <a:endParaRPr lang="en-IN" sz="1200" dirty="0">
              <a:latin typeface="Times New Roman" panose="02020603050405020304" pitchFamily="18" charset="0"/>
              <a:cs typeface="Times New Roman" panose="02020603050405020304" pitchFamily="18" charset="0"/>
            </a:endParaRPr>
          </a:p>
          <a:p>
            <a:pPr marR="39650"/>
            <a:r>
              <a:rPr lang="en-US" sz="1200" dirty="0">
                <a:latin typeface="Times New Roman" panose="02020603050405020304" pitchFamily="18" charset="0"/>
                <a:cs typeface="Times New Roman" panose="02020603050405020304" pitchFamily="18" charset="0"/>
              </a:rPr>
              <a:t>Do not assign code for Seizure unless the condition is separated and addressed within the encounter.</a:t>
            </a:r>
          </a:p>
          <a:p>
            <a:pPr marR="8750"/>
            <a:r>
              <a:rPr lang="en-US" sz="1200" dirty="0">
                <a:latin typeface="Times New Roman" panose="02020603050405020304" pitchFamily="18" charset="0"/>
                <a:cs typeface="Times New Roman" panose="02020603050405020304" pitchFamily="18" charset="0"/>
              </a:rPr>
              <a:t>Assign the code for Epilepsy if the condition is separated and addressed within the encounter </a:t>
            </a:r>
            <a:r>
              <a:rPr lang="en-US" sz="1200" b="1" dirty="0">
                <a:latin typeface="Times New Roman" panose="02020603050405020304" pitchFamily="18" charset="0"/>
                <a:cs typeface="Times New Roman" panose="02020603050405020304" pitchFamily="18" charset="0"/>
              </a:rPr>
              <a:t>or </a:t>
            </a:r>
            <a:r>
              <a:rPr lang="en-US" sz="1200" dirty="0">
                <a:latin typeface="Times New Roman" panose="02020603050405020304" pitchFamily="18" charset="0"/>
                <a:cs typeface="Times New Roman" panose="02020603050405020304" pitchFamily="18" charset="0"/>
              </a:rPr>
              <a:t>when “Seizure/Epilepsy” is documented and a medication is </a:t>
            </a:r>
            <a:r>
              <a:rPr lang="en-US" sz="1200" dirty="0" smtClean="0">
                <a:latin typeface="Times New Roman" panose="02020603050405020304" pitchFamily="18" charset="0"/>
                <a:cs typeface="Times New Roman" panose="02020603050405020304" pitchFamily="18" charset="0"/>
              </a:rPr>
              <a:t>present.</a:t>
            </a:r>
          </a:p>
          <a:p>
            <a:pPr marL="285750" marR="8750" indent="-285750">
              <a:buFont typeface="Arial" panose="020B0604020202020204" pitchFamily="34" charset="0"/>
              <a:buChar char="•"/>
            </a:pPr>
            <a:r>
              <a:rPr lang="en-US" sz="1200" dirty="0" smtClean="0">
                <a:latin typeface="Times New Roman" panose="02020603050405020304" pitchFamily="18" charset="0"/>
                <a:cs typeface="Times New Roman" panose="02020603050405020304" pitchFamily="18" charset="0"/>
              </a:rPr>
              <a:t>If </a:t>
            </a:r>
            <a:r>
              <a:rPr lang="en-US" sz="1200" dirty="0">
                <a:latin typeface="Times New Roman" panose="02020603050405020304" pitchFamily="18" charset="0"/>
                <a:cs typeface="Times New Roman" panose="02020603050405020304" pitchFamily="18" charset="0"/>
              </a:rPr>
              <a:t>a medication is the only support for Epilepsy: </a:t>
            </a:r>
            <a:endParaRPr lang="en-US" sz="1200" dirty="0" smtClean="0">
              <a:latin typeface="Times New Roman" panose="02020603050405020304" pitchFamily="18" charset="0"/>
              <a:cs typeface="Times New Roman" panose="02020603050405020304" pitchFamily="18" charset="0"/>
            </a:endParaRPr>
          </a:p>
          <a:p>
            <a:pPr lvl="2"/>
            <a:r>
              <a:rPr lang="en-US" sz="1200" dirty="0" smtClean="0">
                <a:latin typeface="Times New Roman" panose="02020603050405020304" pitchFamily="18" charset="0"/>
                <a:cs typeface="Times New Roman" panose="02020603050405020304" pitchFamily="18" charset="0"/>
              </a:rPr>
              <a:t>---Code </a:t>
            </a:r>
            <a:r>
              <a:rPr lang="en-US" sz="1200" dirty="0">
                <a:latin typeface="Times New Roman" panose="02020603050405020304" pitchFamily="18" charset="0"/>
                <a:cs typeface="Times New Roman" panose="02020603050405020304" pitchFamily="18" charset="0"/>
              </a:rPr>
              <a:t>Epilepsy and append Unlinked Medication (F11) when the medication is documented </a:t>
            </a:r>
            <a:r>
              <a:rPr lang="en-US" sz="1200" dirty="0" smtClean="0">
                <a:latin typeface="Times New Roman" panose="02020603050405020304" pitchFamily="18" charset="0"/>
                <a:cs typeface="Times New Roman" panose="02020603050405020304" pitchFamily="18" charset="0"/>
              </a:rPr>
              <a:t>and</a:t>
            </a:r>
          </a:p>
          <a:p>
            <a:pPr marL="1200150" lvl="2" indent="-285750">
              <a:buFont typeface="Arial" panose="020B0604020202020204" pitchFamily="34" charset="0"/>
              <a:buChar char="•"/>
            </a:pPr>
            <a:r>
              <a:rPr lang="en-US" sz="1200" dirty="0" smtClean="0">
                <a:latin typeface="Times New Roman" panose="02020603050405020304" pitchFamily="18" charset="0"/>
                <a:cs typeface="Times New Roman" panose="02020603050405020304" pitchFamily="18" charset="0"/>
              </a:rPr>
              <a:t>does </a:t>
            </a:r>
            <a:r>
              <a:rPr lang="en-US" sz="1200" b="1" dirty="0">
                <a:latin typeface="Times New Roman" panose="02020603050405020304" pitchFamily="18" charset="0"/>
                <a:cs typeface="Times New Roman" panose="02020603050405020304" pitchFamily="18" charset="0"/>
              </a:rPr>
              <a:t>not </a:t>
            </a:r>
            <a:r>
              <a:rPr lang="en-US" sz="1200" dirty="0">
                <a:latin typeface="Times New Roman" panose="02020603050405020304" pitchFamily="18" charset="0"/>
                <a:cs typeface="Times New Roman" panose="02020603050405020304" pitchFamily="18" charset="0"/>
              </a:rPr>
              <a:t>have a one-to-one relationship to Epilepsy </a:t>
            </a:r>
          </a:p>
          <a:p>
            <a:pPr marR="156440"/>
            <a:r>
              <a:rPr lang="en-IN" sz="1200" dirty="0" smtClean="0">
                <a:latin typeface="Times New Roman" panose="02020603050405020304" pitchFamily="18" charset="0"/>
                <a:cs typeface="Times New Roman" panose="02020603050405020304" pitchFamily="18" charset="0"/>
              </a:rPr>
              <a:t>                          and/or</a:t>
            </a:r>
            <a:endParaRPr lang="en-IN" sz="1200" dirty="0">
              <a:latin typeface="Times New Roman" panose="02020603050405020304" pitchFamily="18" charset="0"/>
              <a:cs typeface="Times New Roman" panose="02020603050405020304" pitchFamily="18" charset="0"/>
            </a:endParaRPr>
          </a:p>
          <a:p>
            <a:pPr marL="1200150" lvl="2" indent="-285750">
              <a:buFont typeface="Arial" panose="020B0604020202020204" pitchFamily="34" charset="0"/>
              <a:buChar char="•"/>
            </a:pPr>
            <a:r>
              <a:rPr lang="en-US" sz="1200" dirty="0" smtClean="0">
                <a:latin typeface="Times New Roman" panose="02020603050405020304" pitchFamily="18" charset="0"/>
                <a:cs typeface="Times New Roman" panose="02020603050405020304" pitchFamily="18" charset="0"/>
              </a:rPr>
              <a:t>is </a:t>
            </a:r>
            <a:r>
              <a:rPr lang="en-US" sz="1200" b="1" dirty="0">
                <a:latin typeface="Times New Roman" panose="02020603050405020304" pitchFamily="18" charset="0"/>
                <a:cs typeface="Times New Roman" panose="02020603050405020304" pitchFamily="18" charset="0"/>
              </a:rPr>
              <a:t>not </a:t>
            </a:r>
            <a:r>
              <a:rPr lang="en-US" sz="1200" dirty="0">
                <a:latin typeface="Times New Roman" panose="02020603050405020304" pitchFamily="18" charset="0"/>
                <a:cs typeface="Times New Roman" panose="02020603050405020304" pitchFamily="18" charset="0"/>
              </a:rPr>
              <a:t>reviewed, reconciled, or confirmed during the encounter.</a:t>
            </a:r>
          </a:p>
          <a:p>
            <a:endParaRPr lang="en-IN" sz="1200" dirty="0">
              <a:latin typeface="Times New Roman" panose="02020603050405020304" pitchFamily="18" charset="0"/>
              <a:cs typeface="Times New Roman" panose="02020603050405020304" pitchFamily="18" charset="0"/>
            </a:endParaRPr>
          </a:p>
          <a:p>
            <a:pPr marR="20390"/>
            <a:r>
              <a:rPr lang="en-US" sz="1200" b="1" dirty="0">
                <a:latin typeface="Times New Roman" panose="02020603050405020304" pitchFamily="18" charset="0"/>
                <a:cs typeface="Times New Roman" panose="02020603050405020304" pitchFamily="18" charset="0"/>
              </a:rPr>
              <a:t>Note: </a:t>
            </a:r>
            <a:r>
              <a:rPr lang="en-US" sz="1200" dirty="0">
                <a:latin typeface="Times New Roman" panose="02020603050405020304" pitchFamily="18" charset="0"/>
                <a:cs typeface="Times New Roman" panose="02020603050405020304" pitchFamily="18" charset="0"/>
              </a:rPr>
              <a:t>Unlinked Medication (F11) is not required when a medication is documented, has a one-to-one relationship to Epilepsy, </a:t>
            </a:r>
            <a:r>
              <a:rPr lang="en-US" sz="1200" b="1" dirty="0">
                <a:latin typeface="Times New Roman" panose="02020603050405020304" pitchFamily="18" charset="0"/>
                <a:cs typeface="Times New Roman" panose="02020603050405020304" pitchFamily="18" charset="0"/>
              </a:rPr>
              <a:t>and </a:t>
            </a:r>
            <a:r>
              <a:rPr lang="en-US" sz="1200" dirty="0">
                <a:latin typeface="Times New Roman" panose="02020603050405020304" pitchFamily="18" charset="0"/>
                <a:cs typeface="Times New Roman" panose="02020603050405020304" pitchFamily="18" charset="0"/>
              </a:rPr>
              <a:t>is reviewed/reconciled/confirmed within the encounter</a:t>
            </a:r>
            <a:r>
              <a:rPr lang="en-US" sz="1200" dirty="0" smtClean="0">
                <a:latin typeface="Times New Roman" panose="02020603050405020304" pitchFamily="18" charset="0"/>
                <a:cs typeface="Times New Roman" panose="02020603050405020304" pitchFamily="18" charset="0"/>
              </a:rPr>
              <a:t>.</a:t>
            </a:r>
          </a:p>
          <a:p>
            <a:pPr marR="20390"/>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Example1:</a:t>
            </a:r>
          </a:p>
          <a:p>
            <a:r>
              <a:rPr lang="en-US" sz="1200" dirty="0" smtClean="0">
                <a:latin typeface="Times New Roman" panose="02020603050405020304" pitchFamily="18" charset="0"/>
                <a:cs typeface="Times New Roman" panose="02020603050405020304" pitchFamily="18" charset="0"/>
              </a:rPr>
              <a:t>Assessment: Seizure/ Epilepsy</a:t>
            </a:r>
          </a:p>
          <a:p>
            <a:r>
              <a:rPr lang="en-US" sz="1200" dirty="0" smtClean="0">
                <a:latin typeface="Times New Roman" panose="02020603050405020304" pitchFamily="18" charset="0"/>
                <a:cs typeface="Times New Roman" panose="02020603050405020304" pitchFamily="18" charset="0"/>
              </a:rPr>
              <a:t>PMH: Seizure</a:t>
            </a:r>
            <a:endParaRPr lang="en-US" sz="1200" dirty="0">
              <a:latin typeface="Times New Roman" panose="02020603050405020304" pitchFamily="18" charset="0"/>
              <a:cs typeface="Times New Roman" panose="02020603050405020304" pitchFamily="18" charset="0"/>
            </a:endParaRPr>
          </a:p>
          <a:p>
            <a:r>
              <a:rPr lang="en-US" sz="1200" b="1" dirty="0" smtClean="0">
                <a:solidFill>
                  <a:srgbClr val="FF0000"/>
                </a:solidFill>
                <a:latin typeface="Times New Roman" panose="02020603050405020304" pitchFamily="18" charset="0"/>
                <a:cs typeface="Times New Roman" panose="02020603050405020304" pitchFamily="18" charset="0"/>
              </a:rPr>
              <a:t>Action </a:t>
            </a:r>
            <a:r>
              <a:rPr lang="en-US" sz="1200" b="1" dirty="0">
                <a:solidFill>
                  <a:srgbClr val="FF0000"/>
                </a:solidFill>
                <a:latin typeface="Times New Roman" panose="02020603050405020304" pitchFamily="18" charset="0"/>
                <a:cs typeface="Times New Roman" panose="02020603050405020304" pitchFamily="18" charset="0"/>
              </a:rPr>
              <a:t>plan</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R56.9- Accept</a:t>
            </a:r>
          </a:p>
          <a:p>
            <a:endParaRPr lang="en-US" sz="1200" dirty="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Example2</a:t>
            </a:r>
            <a:r>
              <a:rPr lang="en-US" sz="1200" dirty="0" smtClean="0">
                <a:latin typeface="Times New Roman" panose="02020603050405020304" pitchFamily="18" charset="0"/>
                <a:cs typeface="Times New Roman" panose="02020603050405020304" pitchFamily="18" charset="0"/>
              </a:rPr>
              <a:t>:</a:t>
            </a:r>
          </a:p>
          <a:p>
            <a:r>
              <a:rPr lang="en-US" sz="1200" dirty="0" smtClean="0">
                <a:latin typeface="Times New Roman" panose="02020603050405020304" pitchFamily="18" charset="0"/>
                <a:cs typeface="Times New Roman" panose="02020603050405020304" pitchFamily="18" charset="0"/>
              </a:rPr>
              <a:t>Assessment: Seizure/ Epilepsy</a:t>
            </a:r>
          </a:p>
          <a:p>
            <a:r>
              <a:rPr lang="en-US" sz="1200" dirty="0" smtClean="0">
                <a:latin typeface="Times New Roman" panose="02020603050405020304" pitchFamily="18" charset="0"/>
                <a:cs typeface="Times New Roman" panose="02020603050405020304" pitchFamily="18" charset="0"/>
              </a:rPr>
              <a:t>PMH: Epilepsy</a:t>
            </a:r>
          </a:p>
          <a:p>
            <a:r>
              <a:rPr lang="en-US" sz="1200" b="1" dirty="0" smtClean="0">
                <a:solidFill>
                  <a:srgbClr val="FF0000"/>
                </a:solidFill>
                <a:latin typeface="Times New Roman" panose="02020603050405020304" pitchFamily="18" charset="0"/>
                <a:cs typeface="Times New Roman" panose="02020603050405020304" pitchFamily="18" charset="0"/>
              </a:rPr>
              <a:t>Action plan</a:t>
            </a:r>
            <a:r>
              <a:rPr lang="en-US" sz="1200" dirty="0" smtClean="0">
                <a:latin typeface="Times New Roman" panose="02020603050405020304" pitchFamily="18" charset="0"/>
                <a:cs typeface="Times New Roman" panose="02020603050405020304" pitchFamily="18" charset="0"/>
              </a:rPr>
              <a:t>: G40.909- Accept</a:t>
            </a:r>
          </a:p>
          <a:p>
            <a:endParaRPr lang="en-US" sz="1200" dirty="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Example 2</a:t>
            </a:r>
            <a:r>
              <a:rPr lang="en-US" sz="1200" dirty="0" smtClean="0">
                <a:latin typeface="Times New Roman" panose="02020603050405020304" pitchFamily="18" charset="0"/>
                <a:cs typeface="Times New Roman" panose="02020603050405020304" pitchFamily="18" charset="0"/>
              </a:rPr>
              <a:t>:</a:t>
            </a:r>
          </a:p>
          <a:p>
            <a:r>
              <a:rPr lang="en-US" sz="1200" dirty="0" smtClean="0">
                <a:latin typeface="Times New Roman" panose="02020603050405020304" pitchFamily="18" charset="0"/>
                <a:cs typeface="Times New Roman" panose="02020603050405020304" pitchFamily="18" charset="0"/>
              </a:rPr>
              <a:t>Assessment: Seizure/Epilepsy</a:t>
            </a:r>
          </a:p>
          <a:p>
            <a:r>
              <a:rPr lang="en-US" sz="1200" dirty="0" smtClean="0">
                <a:latin typeface="Times New Roman" panose="02020603050405020304" pitchFamily="18" charset="0"/>
                <a:cs typeface="Times New Roman" panose="02020603050405020304" pitchFamily="18" charset="0"/>
              </a:rPr>
              <a:t>Medication: Acetazolamide</a:t>
            </a:r>
          </a:p>
          <a:p>
            <a:r>
              <a:rPr lang="en-US" sz="1200" b="1" dirty="0" smtClean="0">
                <a:solidFill>
                  <a:srgbClr val="FF0000"/>
                </a:solidFill>
                <a:latin typeface="Times New Roman" panose="02020603050405020304" pitchFamily="18" charset="0"/>
                <a:cs typeface="Times New Roman" panose="02020603050405020304" pitchFamily="18" charset="0"/>
              </a:rPr>
              <a:t>Action plan</a:t>
            </a:r>
            <a:r>
              <a:rPr lang="en-US" sz="1200" dirty="0" smtClean="0">
                <a:latin typeface="Times New Roman" panose="02020603050405020304" pitchFamily="18" charset="0"/>
                <a:cs typeface="Times New Roman" panose="02020603050405020304" pitchFamily="18" charset="0"/>
              </a:rPr>
              <a:t>: G40.909- F11</a:t>
            </a:r>
          </a:p>
          <a:p>
            <a:endParaRPr lang="en-US" sz="1200" dirty="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Example 3</a:t>
            </a:r>
            <a:r>
              <a:rPr lang="en-US" sz="1200" dirty="0" smtClean="0">
                <a:latin typeface="Times New Roman" panose="02020603050405020304" pitchFamily="18" charset="0"/>
                <a:cs typeface="Times New Roman" panose="02020603050405020304" pitchFamily="18" charset="0"/>
              </a:rPr>
              <a:t>:</a:t>
            </a:r>
          </a:p>
          <a:p>
            <a:r>
              <a:rPr lang="en-US" sz="1200" dirty="0" smtClean="0">
                <a:latin typeface="Times New Roman" panose="02020603050405020304" pitchFamily="18" charset="0"/>
                <a:cs typeface="Times New Roman" panose="02020603050405020304" pitchFamily="18" charset="0"/>
              </a:rPr>
              <a:t>PMH: Seizure/Epilepsy</a:t>
            </a:r>
          </a:p>
          <a:p>
            <a:r>
              <a:rPr lang="en-US" sz="1200" dirty="0" smtClean="0">
                <a:latin typeface="Times New Roman" panose="02020603050405020304" pitchFamily="18" charset="0"/>
                <a:cs typeface="Times New Roman" panose="02020603050405020304" pitchFamily="18" charset="0"/>
              </a:rPr>
              <a:t>Medication: reviewed today: Acetazolamide</a:t>
            </a:r>
          </a:p>
          <a:p>
            <a:r>
              <a:rPr lang="en-US" sz="1200" b="1" dirty="0" smtClean="0">
                <a:solidFill>
                  <a:srgbClr val="FF0000"/>
                </a:solidFill>
                <a:latin typeface="Times New Roman" panose="02020603050405020304" pitchFamily="18" charset="0"/>
                <a:cs typeface="Times New Roman" panose="02020603050405020304" pitchFamily="18" charset="0"/>
              </a:rPr>
              <a:t>Action plan</a:t>
            </a:r>
            <a:r>
              <a:rPr lang="en-US" sz="1200" dirty="0" smtClean="0">
                <a:latin typeface="Times New Roman" panose="02020603050405020304" pitchFamily="18" charset="0"/>
                <a:cs typeface="Times New Roman" panose="02020603050405020304" pitchFamily="18" charset="0"/>
              </a:rPr>
              <a:t>: G40.909- Accept</a:t>
            </a:r>
            <a:endParaRPr lang="en-US" sz="1200" dirty="0">
              <a:latin typeface="Times New Roman" panose="02020603050405020304" pitchFamily="18" charset="0"/>
              <a:cs typeface="Times New Roman" panose="02020603050405020304" pitchFamily="18" charset="0"/>
            </a:endParaRPr>
          </a:p>
          <a:p>
            <a:pPr marR="20390"/>
            <a:endParaRPr lang="en-IN"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64902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307" y="888726"/>
            <a:ext cx="9315450" cy="3855559"/>
          </a:xfrm>
          <a:prstGeom prst="rect">
            <a:avLst/>
          </a:prstGeom>
        </p:spPr>
      </p:pic>
      <p:pic>
        <p:nvPicPr>
          <p:cNvPr id="3" name="Picture 2"/>
          <p:cNvPicPr>
            <a:picLocks noChangeAspect="1"/>
          </p:cNvPicPr>
          <p:nvPr/>
        </p:nvPicPr>
        <p:blipFill>
          <a:blip r:embed="rId3"/>
          <a:stretch>
            <a:fillRect/>
          </a:stretch>
        </p:blipFill>
        <p:spPr>
          <a:xfrm>
            <a:off x="1035170" y="5003843"/>
            <a:ext cx="10134039" cy="1150720"/>
          </a:xfrm>
          <a:prstGeom prst="rect">
            <a:avLst/>
          </a:prstGeom>
        </p:spPr>
      </p:pic>
      <p:sp>
        <p:nvSpPr>
          <p:cNvPr id="4" name="TextBox 3"/>
          <p:cNvSpPr txBox="1"/>
          <p:nvPr/>
        </p:nvSpPr>
        <p:spPr>
          <a:xfrm>
            <a:off x="1035170" y="258792"/>
            <a:ext cx="9402792" cy="369332"/>
          </a:xfrm>
          <a:prstGeom prst="rect">
            <a:avLst/>
          </a:prstGeom>
          <a:noFill/>
        </p:spPr>
        <p:txBody>
          <a:bodyPr wrap="square" rtlCol="0">
            <a:spAutoFit/>
          </a:bodyPr>
          <a:lstStyle/>
          <a:p>
            <a:r>
              <a:rPr lang="en-IN" b="1" u="sng" dirty="0" smtClean="0">
                <a:latin typeface="Times New Roman" panose="02020603050405020304" pitchFamily="18" charset="0"/>
                <a:cs typeface="Times New Roman" panose="02020603050405020304" pitchFamily="18" charset="0"/>
              </a:rPr>
              <a:t>Some one word tamper for reference: </a:t>
            </a:r>
            <a:endParaRPr lang="en-IN"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28673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2384" y="760924"/>
            <a:ext cx="9736348" cy="3231654"/>
          </a:xfrm>
          <a:prstGeom prst="rect">
            <a:avLst/>
          </a:prstGeom>
        </p:spPr>
        <p:txBody>
          <a:bodyPr wrap="square">
            <a:spAutoFit/>
          </a:bodyPr>
          <a:lstStyle/>
          <a:p>
            <a:pPr marR="72330"/>
            <a:r>
              <a:rPr lang="en-US" sz="2200" b="1" dirty="0" smtClean="0">
                <a:solidFill>
                  <a:srgbClr val="002577"/>
                </a:solidFill>
                <a:latin typeface="Arial" panose="020B0604020202020204" pitchFamily="34" charset="0"/>
              </a:rPr>
              <a:t>Assessment </a:t>
            </a:r>
            <a:r>
              <a:rPr lang="en-US" sz="2200" b="1" dirty="0">
                <a:solidFill>
                  <a:srgbClr val="002577"/>
                </a:solidFill>
                <a:latin typeface="Arial" panose="020B0604020202020204" pitchFamily="34" charset="0"/>
              </a:rPr>
              <a:t>and Plan (A&amp;P), </a:t>
            </a:r>
            <a:r>
              <a:rPr lang="en-US" sz="2200" b="1" i="1" dirty="0" smtClean="0">
                <a:solidFill>
                  <a:srgbClr val="002577"/>
                </a:solidFill>
                <a:latin typeface="Arial" panose="020B0604020202020204" pitchFamily="34" charset="0"/>
              </a:rPr>
              <a:t>Continued</a:t>
            </a:r>
            <a:endParaRPr lang="en-US" sz="2200" dirty="0">
              <a:solidFill>
                <a:srgbClr val="002577"/>
              </a:solidFill>
              <a:latin typeface="Arial" panose="020B0604020202020204" pitchFamily="34" charset="0"/>
            </a:endParaRPr>
          </a:p>
          <a:p>
            <a:pPr marR="72330"/>
            <a:endParaRPr lang="en-US" sz="2200" dirty="0">
              <a:solidFill>
                <a:srgbClr val="002577"/>
              </a:solidFill>
              <a:latin typeface="Arial" panose="020B0604020202020204" pitchFamily="34" charset="0"/>
            </a:endParaRPr>
          </a:p>
          <a:p>
            <a:pPr marR="72330"/>
            <a:r>
              <a:rPr lang="en-US" sz="1600" dirty="0" smtClean="0">
                <a:solidFill>
                  <a:srgbClr val="4A4D4F"/>
                </a:solidFill>
                <a:latin typeface="Times New Roman" panose="02020603050405020304" pitchFamily="18" charset="0"/>
                <a:cs typeface="Times New Roman" panose="02020603050405020304" pitchFamily="18" charset="0"/>
              </a:rPr>
              <a:t>Neoplasms </a:t>
            </a:r>
            <a:r>
              <a:rPr lang="en-US" sz="1600" dirty="0">
                <a:solidFill>
                  <a:srgbClr val="4A4D4F"/>
                </a:solidFill>
                <a:latin typeface="Times New Roman" panose="02020603050405020304" pitchFamily="18" charset="0"/>
                <a:cs typeface="Times New Roman" panose="02020603050405020304" pitchFamily="18" charset="0"/>
              </a:rPr>
              <a:t>in the A&amp;P require </a:t>
            </a:r>
            <a:r>
              <a:rPr lang="en-US" sz="1600" b="1" dirty="0">
                <a:solidFill>
                  <a:srgbClr val="002577"/>
                </a:solidFill>
                <a:latin typeface="Times New Roman" panose="02020603050405020304" pitchFamily="18" charset="0"/>
                <a:cs typeface="Times New Roman" panose="02020603050405020304" pitchFamily="18" charset="0"/>
              </a:rPr>
              <a:t>current, supporting </a:t>
            </a:r>
            <a:r>
              <a:rPr lang="en-US" sz="1600" dirty="0">
                <a:solidFill>
                  <a:srgbClr val="4A4D4F"/>
                </a:solidFill>
                <a:latin typeface="Times New Roman" panose="02020603050405020304" pitchFamily="18" charset="0"/>
                <a:cs typeface="Times New Roman" panose="02020603050405020304" pitchFamily="18" charset="0"/>
              </a:rPr>
              <a:t>documentation to code as </a:t>
            </a:r>
            <a:r>
              <a:rPr lang="en-US" sz="1600" dirty="0" smtClean="0">
                <a:solidFill>
                  <a:srgbClr val="4A4D4F"/>
                </a:solidFill>
                <a:latin typeface="Times New Roman" panose="02020603050405020304" pitchFamily="18" charset="0"/>
                <a:cs typeface="Times New Roman" panose="02020603050405020304" pitchFamily="18" charset="0"/>
              </a:rPr>
              <a:t>active.</a:t>
            </a:r>
          </a:p>
          <a:p>
            <a:pPr marR="72330"/>
            <a:endParaRPr lang="en-US" sz="1600" dirty="0">
              <a:solidFill>
                <a:srgbClr val="4A4D4F"/>
              </a:solidFill>
              <a:latin typeface="Times New Roman" panose="02020603050405020304" pitchFamily="18" charset="0"/>
              <a:cs typeface="Times New Roman" panose="02020603050405020304" pitchFamily="18" charset="0"/>
            </a:endParaRPr>
          </a:p>
          <a:p>
            <a:pPr marR="72330"/>
            <a:r>
              <a:rPr lang="en-US" sz="1600" dirty="0" smtClean="0">
                <a:latin typeface="Times New Roman" panose="02020603050405020304" pitchFamily="18" charset="0"/>
                <a:cs typeface="Times New Roman" panose="02020603050405020304" pitchFamily="18" charset="0"/>
              </a:rPr>
              <a:t>Carefully </a:t>
            </a:r>
            <a:r>
              <a:rPr lang="en-US" sz="1600" dirty="0">
                <a:latin typeface="Times New Roman" panose="02020603050405020304" pitchFamily="18" charset="0"/>
                <a:cs typeface="Times New Roman" panose="02020603050405020304" pitchFamily="18" charset="0"/>
              </a:rPr>
              <a:t>determine whether the malignancy is active or historical. Read the documentation to determine if the cancer is a history and the medication is being used to prevent a recurrence, or still present and being used as a treatment. Some medications are used as prophylactic.</a:t>
            </a:r>
          </a:p>
          <a:p>
            <a:pPr marR="13610" lvl="1"/>
            <a:endParaRPr lang="en-US" sz="1600" dirty="0" smtClean="0">
              <a:latin typeface="Times New Roman" panose="02020603050405020304" pitchFamily="18" charset="0"/>
              <a:cs typeface="Times New Roman" panose="02020603050405020304" pitchFamily="18" charset="0"/>
            </a:endParaRPr>
          </a:p>
          <a:p>
            <a:pPr marL="742950" marR="13610" lvl="1"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the case of hormone therapy for breast/prostate cancer, such as Tamoxifen and Lupron, the provider should indicate the status of cancer (e.g. active, “history of”, in remission, etc.). </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If the provider documents “Prostate CA on Lupron” or “Breast cancer on Tamoxifen”, code as active</a:t>
            </a:r>
            <a:r>
              <a:rPr lang="en-US" sz="1600" dirty="0">
                <a:solidFill>
                  <a:srgbClr val="4A4D4F"/>
                </a:solidFill>
                <a:latin typeface="Times New Roman" panose="02020603050405020304" pitchFamily="18" charset="0"/>
                <a:cs typeface="Times New Roman" panose="02020603050405020304" pitchFamily="18" charset="0"/>
              </a:rPr>
              <a:t>.</a:t>
            </a:r>
          </a:p>
          <a:p>
            <a:endParaRPr lang="en-IN" sz="1600" dirty="0">
              <a:solidFill>
                <a:srgbClr val="4A4D4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443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7970" y="610353"/>
            <a:ext cx="9230265" cy="5755422"/>
          </a:xfrm>
          <a:prstGeom prst="rect">
            <a:avLst/>
          </a:prstGeom>
        </p:spPr>
        <p:txBody>
          <a:bodyPr wrap="square">
            <a:spAutoFit/>
          </a:bodyPr>
          <a:lstStyle/>
          <a:p>
            <a:r>
              <a:rPr lang="en-US" sz="1600" b="1" dirty="0">
                <a:solidFill>
                  <a:srgbClr val="000000"/>
                </a:solidFill>
                <a:latin typeface="Times New Roman" panose="02020603050405020304" pitchFamily="18" charset="0"/>
                <a:cs typeface="Times New Roman" panose="02020603050405020304" pitchFamily="18" charset="0"/>
              </a:rPr>
              <a:t>Below is guidance for coding cancer</a:t>
            </a:r>
            <a:r>
              <a:rPr lang="en-US" sz="1600" b="1" dirty="0" smtClean="0">
                <a:solidFill>
                  <a:srgbClr val="000000"/>
                </a:solidFill>
                <a:latin typeface="Times New Roman" panose="02020603050405020304" pitchFamily="18" charset="0"/>
                <a:cs typeface="Times New Roman" panose="02020603050405020304" pitchFamily="18" charset="0"/>
              </a:rPr>
              <a:t>:</a:t>
            </a:r>
          </a:p>
          <a:p>
            <a:endParaRPr lang="en-US" sz="1600" dirty="0">
              <a:latin typeface="Times New Roman" panose="02020603050405020304" pitchFamily="18" charset="0"/>
              <a:cs typeface="Times New Roman" panose="02020603050405020304" pitchFamily="18" charset="0"/>
            </a:endParaRPr>
          </a:p>
          <a:p>
            <a:pPr fontAlgn="base">
              <a:buFont typeface="+mj-lt"/>
              <a:buAutoNum type="arabicPeriod"/>
            </a:pPr>
            <a:r>
              <a:rPr lang="en-US" sz="1600" dirty="0">
                <a:solidFill>
                  <a:srgbClr val="000000"/>
                </a:solidFill>
                <a:latin typeface="Times New Roman" panose="02020603050405020304" pitchFamily="18" charset="0"/>
                <a:cs typeface="Times New Roman" panose="02020603050405020304" pitchFamily="18" charset="0"/>
              </a:rPr>
              <a:t>Provider diagnoses Breast cancer. The plan of care states to continue Arimidex </a:t>
            </a:r>
            <a:r>
              <a:rPr lang="en-US" sz="1600" dirty="0" smtClean="0">
                <a:solidFill>
                  <a:srgbClr val="000000"/>
                </a:solidFill>
                <a:latin typeface="Times New Roman" panose="02020603050405020304" pitchFamily="18" charset="0"/>
                <a:cs typeface="Times New Roman" panose="02020603050405020304" pitchFamily="18" charset="0"/>
              </a:rPr>
              <a:t>daily.</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Code Breast Cancer</a:t>
            </a:r>
          </a:p>
          <a:p>
            <a:pPr fontAlgn="base"/>
            <a:endParaRPr lang="en-US" sz="1600" dirty="0" smtClean="0">
              <a:solidFill>
                <a:srgbClr val="000000"/>
              </a:solidFill>
              <a:latin typeface="Times New Roman" panose="02020603050405020304" pitchFamily="18" charset="0"/>
              <a:cs typeface="Times New Roman" panose="02020603050405020304" pitchFamily="18" charset="0"/>
            </a:endParaRPr>
          </a:p>
          <a:p>
            <a:pPr fontAlgn="base"/>
            <a:r>
              <a:rPr lang="en-US" sz="1600" dirty="0" smtClean="0">
                <a:solidFill>
                  <a:srgbClr val="000000"/>
                </a:solidFill>
                <a:latin typeface="Times New Roman" panose="02020603050405020304" pitchFamily="18" charset="0"/>
                <a:cs typeface="Times New Roman" panose="02020603050405020304" pitchFamily="18" charset="0"/>
              </a:rPr>
              <a:t>2. Provider documents Prostate Cancer, continue Zoladex in the A/P.</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Code </a:t>
            </a:r>
            <a:r>
              <a:rPr lang="en-US" sz="1600" dirty="0">
                <a:solidFill>
                  <a:srgbClr val="000000"/>
                </a:solidFill>
                <a:latin typeface="Times New Roman" panose="02020603050405020304" pitchFamily="18" charset="0"/>
                <a:cs typeface="Times New Roman" panose="02020603050405020304" pitchFamily="18" charset="0"/>
              </a:rPr>
              <a:t>Prostate </a:t>
            </a:r>
            <a:r>
              <a:rPr lang="en-US" sz="1600" dirty="0" smtClean="0">
                <a:solidFill>
                  <a:srgbClr val="000000"/>
                </a:solidFill>
                <a:latin typeface="Times New Roman" panose="02020603050405020304" pitchFamily="18" charset="0"/>
                <a:cs typeface="Times New Roman" panose="02020603050405020304" pitchFamily="18" charset="0"/>
              </a:rPr>
              <a:t>Cancer.</a:t>
            </a:r>
          </a:p>
          <a:p>
            <a:pPr fontAlgn="base"/>
            <a:endParaRPr lang="en-US" sz="1600" dirty="0" smtClean="0">
              <a:solidFill>
                <a:srgbClr val="000000"/>
              </a:solidFill>
              <a:latin typeface="Times New Roman" panose="02020603050405020304" pitchFamily="18" charset="0"/>
              <a:cs typeface="Times New Roman" panose="02020603050405020304" pitchFamily="18" charset="0"/>
            </a:endParaRPr>
          </a:p>
          <a:p>
            <a:pPr fontAlgn="base"/>
            <a:r>
              <a:rPr lang="en-US" sz="1600" dirty="0" smtClean="0">
                <a:solidFill>
                  <a:srgbClr val="000000"/>
                </a:solidFill>
                <a:latin typeface="Times New Roman" panose="02020603050405020304" pitchFamily="18" charset="0"/>
                <a:cs typeface="Times New Roman" panose="02020603050405020304" pitchFamily="18" charset="0"/>
              </a:rPr>
              <a:t>3. Breast </a:t>
            </a:r>
            <a:r>
              <a:rPr lang="en-US" sz="1600" dirty="0">
                <a:solidFill>
                  <a:srgbClr val="000000"/>
                </a:solidFill>
                <a:latin typeface="Times New Roman" panose="02020603050405020304" pitchFamily="18" charset="0"/>
                <a:cs typeface="Times New Roman" panose="02020603050405020304" pitchFamily="18" charset="0"/>
              </a:rPr>
              <a:t>cancer is diagnosed by the provider in the A/P. The plan of care states “no active treatment, </a:t>
            </a:r>
          </a:p>
          <a:p>
            <a:pPr fontAlgn="base"/>
            <a:r>
              <a:rPr lang="en-US" sz="1600" dirty="0" smtClean="0">
                <a:solidFill>
                  <a:srgbClr val="000000"/>
                </a:solidFill>
                <a:latin typeface="Times New Roman" panose="02020603050405020304" pitchFamily="18" charset="0"/>
                <a:cs typeface="Times New Roman" panose="02020603050405020304" pitchFamily="18" charset="0"/>
              </a:rPr>
              <a:t>    continue Tamoxifen </a:t>
            </a:r>
            <a:r>
              <a:rPr lang="en-US" sz="1600" dirty="0">
                <a:solidFill>
                  <a:srgbClr val="000000"/>
                </a:solidFill>
                <a:latin typeface="Times New Roman" panose="02020603050405020304" pitchFamily="18" charset="0"/>
                <a:cs typeface="Times New Roman" panose="02020603050405020304" pitchFamily="18" charset="0"/>
              </a:rPr>
              <a:t>for risk of recurrence.”</a:t>
            </a:r>
          </a:p>
          <a:p>
            <a:pPr marL="457200"/>
            <a:r>
              <a:rPr lang="en-US" sz="1600" dirty="0" smtClean="0">
                <a:solidFill>
                  <a:srgbClr val="000000"/>
                </a:solidFill>
                <a:latin typeface="Times New Roman" panose="02020603050405020304" pitchFamily="18" charset="0"/>
                <a:cs typeface="Times New Roman" panose="02020603050405020304" pitchFamily="18" charset="0"/>
              </a:rPr>
              <a:t>        Do </a:t>
            </a:r>
            <a:r>
              <a:rPr lang="en-US" sz="1600" dirty="0">
                <a:solidFill>
                  <a:srgbClr val="000000"/>
                </a:solidFill>
                <a:latin typeface="Times New Roman" panose="02020603050405020304" pitchFamily="18" charset="0"/>
                <a:cs typeface="Times New Roman" panose="02020603050405020304" pitchFamily="18" charset="0"/>
              </a:rPr>
              <a:t>not code Breast cancer. Patient is not receiving active treatment for Breast </a:t>
            </a:r>
            <a:r>
              <a:rPr lang="en-US" sz="1600" dirty="0" smtClean="0">
                <a:solidFill>
                  <a:srgbClr val="000000"/>
                </a:solidFill>
                <a:latin typeface="Times New Roman" panose="02020603050405020304" pitchFamily="18" charset="0"/>
                <a:cs typeface="Times New Roman" panose="02020603050405020304" pitchFamily="18" charset="0"/>
              </a:rPr>
              <a:t>cancer.</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Tamoxifen  prescribed </a:t>
            </a:r>
            <a:r>
              <a:rPr lang="en-US" sz="1600" dirty="0">
                <a:solidFill>
                  <a:srgbClr val="000000"/>
                </a:solidFill>
                <a:latin typeface="Times New Roman" panose="02020603050405020304" pitchFamily="18" charset="0"/>
                <a:cs typeface="Times New Roman" panose="02020603050405020304" pitchFamily="18" charset="0"/>
              </a:rPr>
              <a:t>for risk of </a:t>
            </a:r>
            <a:r>
              <a:rPr lang="en-US" sz="1600" dirty="0" smtClean="0">
                <a:solidFill>
                  <a:srgbClr val="000000"/>
                </a:solidFill>
                <a:latin typeface="Times New Roman" panose="02020603050405020304" pitchFamily="18" charset="0"/>
                <a:cs typeface="Times New Roman" panose="02020603050405020304" pitchFamily="18" charset="0"/>
              </a:rPr>
              <a:t>recurrence.</a:t>
            </a:r>
          </a:p>
          <a:p>
            <a:pPr marL="457200"/>
            <a:r>
              <a:rPr lang="en-US" sz="1600" dirty="0" smtClean="0">
                <a:solidFill>
                  <a:srgbClr val="000000"/>
                </a:solidFill>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fontAlgn="base"/>
            <a:r>
              <a:rPr lang="en-US" sz="1600" dirty="0" smtClean="0">
                <a:solidFill>
                  <a:srgbClr val="000000"/>
                </a:solidFill>
                <a:latin typeface="Times New Roman" panose="02020603050405020304" pitchFamily="18" charset="0"/>
                <a:cs typeface="Times New Roman" panose="02020603050405020304" pitchFamily="18" charset="0"/>
              </a:rPr>
              <a:t>4. Problem </a:t>
            </a:r>
            <a:r>
              <a:rPr lang="en-US" sz="1600" dirty="0">
                <a:solidFill>
                  <a:srgbClr val="000000"/>
                </a:solidFill>
                <a:latin typeface="Times New Roman" panose="02020603050405020304" pitchFamily="18" charset="0"/>
                <a:cs typeface="Times New Roman" panose="02020603050405020304" pitchFamily="18" charset="0"/>
              </a:rPr>
              <a:t>list: Breast </a:t>
            </a:r>
            <a:r>
              <a:rPr lang="en-US" sz="1600" dirty="0" smtClean="0">
                <a:solidFill>
                  <a:srgbClr val="000000"/>
                </a:solidFill>
                <a:latin typeface="Times New Roman" panose="02020603050405020304" pitchFamily="18" charset="0"/>
                <a:cs typeface="Times New Roman" panose="02020603050405020304" pitchFamily="18" charset="0"/>
              </a:rPr>
              <a:t>cancer</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a:t>
            </a:r>
            <a:r>
              <a:rPr lang="en-US" sz="1600" dirty="0">
                <a:solidFill>
                  <a:srgbClr val="000000"/>
                </a:solidFill>
                <a:latin typeface="Times New Roman" panose="02020603050405020304" pitchFamily="18" charset="0"/>
                <a:cs typeface="Times New Roman" panose="02020603050405020304" pitchFamily="18" charset="0"/>
              </a:rPr>
              <a:t> PMH: S/P Mastectomy in 2019. </a:t>
            </a:r>
            <a:endParaRPr lang="en-US" sz="1600" dirty="0" smtClean="0">
              <a:latin typeface="Times New Roman" panose="02020603050405020304" pitchFamily="18" charset="0"/>
              <a:cs typeface="Times New Roman" panose="02020603050405020304" pitchFamily="18" charset="0"/>
            </a:endParaRP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Medication</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Tamoxifen</a:t>
            </a:r>
            <a:r>
              <a:rPr lang="en-US" sz="1600" dirty="0" smtClean="0">
                <a:latin typeface="Times New Roman" panose="02020603050405020304" pitchFamily="18" charset="0"/>
                <a:cs typeface="Times New Roman" panose="02020603050405020304" pitchFamily="18" charset="0"/>
              </a:rPr>
              <a:t> </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HPI </a:t>
            </a:r>
            <a:r>
              <a:rPr lang="en-US" sz="1600" dirty="0">
                <a:solidFill>
                  <a:srgbClr val="000000"/>
                </a:solidFill>
                <a:latin typeface="Times New Roman" panose="02020603050405020304" pitchFamily="18" charset="0"/>
                <a:cs typeface="Times New Roman" panose="02020603050405020304" pitchFamily="18" charset="0"/>
              </a:rPr>
              <a:t>States “patient followed by </a:t>
            </a:r>
            <a:r>
              <a:rPr lang="en-US" sz="1600" dirty="0" smtClean="0">
                <a:solidFill>
                  <a:srgbClr val="000000"/>
                </a:solidFill>
                <a:latin typeface="Times New Roman" panose="02020603050405020304" pitchFamily="18" charset="0"/>
                <a:cs typeface="Times New Roman" panose="02020603050405020304" pitchFamily="18" charset="0"/>
              </a:rPr>
              <a:t>oncology”</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Action </a:t>
            </a:r>
            <a:r>
              <a:rPr lang="en-US" sz="1600" dirty="0">
                <a:solidFill>
                  <a:srgbClr val="000000"/>
                </a:solidFill>
                <a:latin typeface="Times New Roman" panose="02020603050405020304" pitchFamily="18" charset="0"/>
                <a:cs typeface="Times New Roman" panose="02020603050405020304" pitchFamily="18" charset="0"/>
              </a:rPr>
              <a:t>plan: </a:t>
            </a:r>
            <a:r>
              <a:rPr lang="en-US" sz="1600" b="1" dirty="0">
                <a:solidFill>
                  <a:srgbClr val="000000"/>
                </a:solidFill>
                <a:latin typeface="Times New Roman" panose="02020603050405020304" pitchFamily="18" charset="0"/>
                <a:cs typeface="Times New Roman" panose="02020603050405020304" pitchFamily="18" charset="0"/>
              </a:rPr>
              <a:t>Code breast cancer and append F11</a:t>
            </a:r>
            <a:r>
              <a:rPr lang="en-US" sz="1600" b="1" dirty="0" smtClean="0">
                <a:solidFill>
                  <a:srgbClr val="000000"/>
                </a:solidFill>
                <a:latin typeface="Times New Roman" panose="02020603050405020304" pitchFamily="18" charset="0"/>
                <a:cs typeface="Times New Roman" panose="02020603050405020304" pitchFamily="18" charset="0"/>
              </a:rPr>
              <a:t>.</a:t>
            </a:r>
          </a:p>
          <a:p>
            <a:pPr fontAlgn="base"/>
            <a:endParaRPr lang="en-US" sz="1600" dirty="0">
              <a:latin typeface="Times New Roman" panose="02020603050405020304" pitchFamily="18" charset="0"/>
              <a:cs typeface="Times New Roman" panose="02020603050405020304" pitchFamily="18" charset="0"/>
            </a:endParaRPr>
          </a:p>
          <a:p>
            <a:pPr fontAlgn="base"/>
            <a:r>
              <a:rPr lang="en-US" sz="1600" dirty="0" smtClean="0">
                <a:latin typeface="Times New Roman" panose="02020603050405020304" pitchFamily="18" charset="0"/>
                <a:cs typeface="Times New Roman" panose="02020603050405020304" pitchFamily="18" charset="0"/>
              </a:rPr>
              <a:t>5. </a:t>
            </a:r>
            <a:r>
              <a:rPr lang="en-US" sz="1600" dirty="0" smtClean="0">
                <a:solidFill>
                  <a:srgbClr val="000000"/>
                </a:solidFill>
                <a:latin typeface="Times New Roman" panose="02020603050405020304" pitchFamily="18" charset="0"/>
                <a:cs typeface="Times New Roman" panose="02020603050405020304" pitchFamily="18" charset="0"/>
              </a:rPr>
              <a:t>Problem </a:t>
            </a:r>
            <a:r>
              <a:rPr lang="en-US" sz="1600" dirty="0">
                <a:solidFill>
                  <a:srgbClr val="000000"/>
                </a:solidFill>
                <a:latin typeface="Times New Roman" panose="02020603050405020304" pitchFamily="18" charset="0"/>
                <a:cs typeface="Times New Roman" panose="02020603050405020304" pitchFamily="18" charset="0"/>
              </a:rPr>
              <a:t>list: Prostate cancer. Provider states that the patient received </a:t>
            </a:r>
            <a:r>
              <a:rPr lang="en-US" sz="1600" dirty="0" err="1">
                <a:solidFill>
                  <a:srgbClr val="000000"/>
                </a:solidFill>
                <a:latin typeface="Times New Roman" panose="02020603050405020304" pitchFamily="18" charset="0"/>
                <a:cs typeface="Times New Roman" panose="02020603050405020304" pitchFamily="18" charset="0"/>
              </a:rPr>
              <a:t>lupron</a:t>
            </a:r>
            <a:r>
              <a:rPr lang="en-US" sz="1600" dirty="0">
                <a:solidFill>
                  <a:srgbClr val="000000"/>
                </a:solidFill>
                <a:latin typeface="Times New Roman" panose="02020603050405020304" pitchFamily="18" charset="0"/>
                <a:cs typeface="Times New Roman" panose="02020603050405020304" pitchFamily="18" charset="0"/>
              </a:rPr>
              <a:t> injection one month </a:t>
            </a:r>
            <a:r>
              <a:rPr lang="en-US" sz="1600" dirty="0" smtClean="0">
                <a:solidFill>
                  <a:srgbClr val="000000"/>
                </a:solidFill>
                <a:latin typeface="Times New Roman" panose="02020603050405020304" pitchFamily="18" charset="0"/>
                <a:cs typeface="Times New Roman" panose="02020603050405020304" pitchFamily="18" charset="0"/>
              </a:rPr>
              <a:t>ago. </a:t>
            </a:r>
          </a:p>
          <a:p>
            <a:pPr fontAlgn="base"/>
            <a:r>
              <a:rPr lang="en-US" sz="1600" dirty="0">
                <a:solidFill>
                  <a:srgbClr val="000000"/>
                </a:solidFill>
                <a:latin typeface="Times New Roman" panose="02020603050405020304" pitchFamily="18" charset="0"/>
                <a:cs typeface="Times New Roman" panose="02020603050405020304" pitchFamily="18" charset="0"/>
              </a:rPr>
              <a:t> </a:t>
            </a:r>
            <a:r>
              <a:rPr lang="en-US" sz="1600" dirty="0" smtClean="0">
                <a:solidFill>
                  <a:srgbClr val="000000"/>
                </a:solidFill>
                <a:latin typeface="Times New Roman" panose="02020603050405020304" pitchFamily="18" charset="0"/>
                <a:cs typeface="Times New Roman" panose="02020603050405020304" pitchFamily="18" charset="0"/>
              </a:rPr>
              <a:t>   Action </a:t>
            </a:r>
            <a:r>
              <a:rPr lang="en-US" sz="1600" dirty="0">
                <a:solidFill>
                  <a:srgbClr val="000000"/>
                </a:solidFill>
                <a:latin typeface="Times New Roman" panose="02020603050405020304" pitchFamily="18" charset="0"/>
                <a:cs typeface="Times New Roman" panose="02020603050405020304" pitchFamily="18" charset="0"/>
              </a:rPr>
              <a:t>plan: </a:t>
            </a:r>
            <a:r>
              <a:rPr lang="en-US" sz="1600" b="1" dirty="0">
                <a:solidFill>
                  <a:srgbClr val="000000"/>
                </a:solidFill>
                <a:latin typeface="Times New Roman" panose="02020603050405020304" pitchFamily="18" charset="0"/>
                <a:cs typeface="Times New Roman" panose="02020603050405020304" pitchFamily="18" charset="0"/>
              </a:rPr>
              <a:t>Code Prostate cancer and append F11.</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r>
            <a:br>
              <a:rPr lang="en-US" sz="1600" dirty="0">
                <a:latin typeface="Times New Roman" panose="02020603050405020304" pitchFamily="18" charset="0"/>
                <a:cs typeface="Times New Roman" panose="02020603050405020304" pitchFamily="18" charset="0"/>
              </a:rPr>
            </a:b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9377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5325" y="302359"/>
            <a:ext cx="10953750" cy="618630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50000"/>
              </a:lnSpc>
            </a:pPr>
            <a:r>
              <a:rPr lang="en-IN" b="1" u="sng" dirty="0" smtClean="0">
                <a:solidFill>
                  <a:schemeClr val="tx1"/>
                </a:solidFill>
                <a:latin typeface="Times New Roman" panose="02020603050405020304" pitchFamily="18" charset="0"/>
                <a:cs typeface="Times New Roman" panose="02020603050405020304" pitchFamily="18" charset="0"/>
              </a:rPr>
              <a:t>DATE OF SERVICE</a:t>
            </a:r>
            <a:r>
              <a:rPr lang="en-IN" sz="1400" b="1" u="sng" dirty="0" smtClean="0">
                <a:solidFill>
                  <a:schemeClr val="tx1"/>
                </a:solidFill>
                <a:latin typeface="Times New Roman" panose="02020603050405020304" pitchFamily="18" charset="0"/>
                <a:cs typeface="Times New Roman" panose="02020603050405020304" pitchFamily="18" charset="0"/>
              </a:rPr>
              <a:t>: </a:t>
            </a:r>
          </a:p>
          <a:p>
            <a:pPr algn="just">
              <a:lnSpc>
                <a:spcPct val="150000"/>
              </a:lnSpc>
            </a:pPr>
            <a:endParaRPr lang="en-IN" sz="1400" b="1" u="sng" dirty="0" smtClean="0">
              <a:solidFill>
                <a:schemeClr val="tx1"/>
              </a:solidFill>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IN" sz="1200" dirty="0" smtClean="0">
                <a:latin typeface="Times New Roman" panose="02020603050405020304" pitchFamily="18" charset="0"/>
                <a:cs typeface="Times New Roman" panose="02020603050405020304" pitchFamily="18" charset="0"/>
              </a:rPr>
              <a:t>The </a:t>
            </a:r>
            <a:r>
              <a:rPr lang="en-IN" sz="1200" dirty="0">
                <a:latin typeface="Times New Roman" panose="02020603050405020304" pitchFamily="18" charset="0"/>
                <a:cs typeface="Times New Roman" panose="02020603050405020304" pitchFamily="18" charset="0"/>
              </a:rPr>
              <a:t>Encounters DOS date must be within the data collection period (Based on project configuration &amp; Health plan</a:t>
            </a:r>
            <a:r>
              <a:rPr lang="en-IN" sz="1200" dirty="0" smtClean="0">
                <a:latin typeface="Times New Roman" panose="02020603050405020304" pitchFamily="18" charset="0"/>
                <a:cs typeface="Times New Roman" panose="02020603050405020304" pitchFamily="18" charset="0"/>
              </a:rPr>
              <a:t>).</a:t>
            </a:r>
          </a:p>
          <a:p>
            <a:pPr algn="just">
              <a:lnSpc>
                <a:spcPct val="150000"/>
              </a:lnSpc>
              <a:buFont typeface="Arial" panose="020B0604020202020204" pitchFamily="34" charset="0"/>
              <a:buChar char="•"/>
            </a:pPr>
            <a:r>
              <a:rPr lang="en-IN" sz="1200" dirty="0" smtClean="0">
                <a:latin typeface="Times New Roman" panose="02020603050405020304" pitchFamily="18" charset="0"/>
                <a:cs typeface="Times New Roman" panose="02020603050405020304" pitchFamily="18" charset="0"/>
              </a:rPr>
              <a:t>Encounter </a:t>
            </a:r>
            <a:r>
              <a:rPr lang="en-IN" sz="1200" dirty="0">
                <a:latin typeface="Times New Roman" panose="02020603050405020304" pitchFamily="18" charset="0"/>
                <a:cs typeface="Times New Roman" panose="02020603050405020304" pitchFamily="18" charset="0"/>
              </a:rPr>
              <a:t>should not be validated if any encounter date is not in data collection </a:t>
            </a:r>
            <a:r>
              <a:rPr lang="en-IN" sz="1200" dirty="0" smtClean="0">
                <a:latin typeface="Times New Roman" panose="02020603050405020304" pitchFamily="18" charset="0"/>
                <a:cs typeface="Times New Roman" panose="02020603050405020304" pitchFamily="18" charset="0"/>
              </a:rPr>
              <a:t>period.</a:t>
            </a:r>
          </a:p>
          <a:p>
            <a:pPr algn="just">
              <a:lnSpc>
                <a:spcPct val="150000"/>
              </a:lnSpc>
              <a:buFont typeface="Arial" panose="020B0604020202020204" pitchFamily="34" charset="0"/>
              <a:buChar char="•"/>
            </a:pPr>
            <a:r>
              <a:rPr lang="en-IN" sz="1200" dirty="0" smtClean="0">
                <a:latin typeface="Times New Roman" panose="02020603050405020304" pitchFamily="18" charset="0"/>
                <a:cs typeface="Times New Roman" panose="02020603050405020304" pitchFamily="18" charset="0"/>
              </a:rPr>
              <a:t>User </a:t>
            </a:r>
            <a:r>
              <a:rPr lang="en-IN" sz="1200" dirty="0">
                <a:latin typeface="Times New Roman" panose="02020603050405020304" pitchFamily="18" charset="0"/>
                <a:cs typeface="Times New Roman" panose="02020603050405020304" pitchFamily="18" charset="0"/>
              </a:rPr>
              <a:t>should not validate the Encounter without DOS date or Incomplete DOS date and suggested codes should be rejected with </a:t>
            </a:r>
            <a:r>
              <a:rPr lang="en-IN" sz="1200" b="1" dirty="0">
                <a:solidFill>
                  <a:srgbClr val="FF0000"/>
                </a:solidFill>
                <a:latin typeface="Times New Roman" panose="02020603050405020304" pitchFamily="18" charset="0"/>
                <a:cs typeface="Times New Roman" panose="02020603050405020304" pitchFamily="18" charset="0"/>
              </a:rPr>
              <a:t>Outside RA Period</a:t>
            </a:r>
            <a:r>
              <a:rPr lang="en-IN" sz="1200" b="1" dirty="0" smtClean="0">
                <a:solidFill>
                  <a:srgbClr val="FF0000"/>
                </a:solidFill>
                <a:latin typeface="Times New Roman" panose="02020603050405020304" pitchFamily="18" charset="0"/>
                <a:cs typeface="Times New Roman" panose="02020603050405020304" pitchFamily="18" charset="0"/>
              </a:rPr>
              <a:t>.</a:t>
            </a:r>
          </a:p>
          <a:p>
            <a:pPr algn="just">
              <a:lnSpc>
                <a:spcPct val="150000"/>
              </a:lnSpc>
              <a:buFont typeface="Arial" panose="020B0604020202020204" pitchFamily="34" charset="0"/>
              <a:buChar char="•"/>
            </a:pPr>
            <a:r>
              <a:rPr lang="en-IN" sz="1200" b="1" dirty="0">
                <a:solidFill>
                  <a:srgbClr val="FF0000"/>
                </a:solidFill>
                <a:latin typeface="Times New Roman" panose="02020603050405020304" pitchFamily="18" charset="0"/>
                <a:cs typeface="Times New Roman" panose="02020603050405020304" pitchFamily="18" charset="0"/>
              </a:rPr>
              <a:t>Vitals date can be considered as DOS if there is no DOS date</a:t>
            </a:r>
          </a:p>
          <a:p>
            <a:pPr algn="just">
              <a:lnSpc>
                <a:spcPct val="150000"/>
              </a:lnSpc>
              <a:buFont typeface="Arial" panose="020B0604020202020204" pitchFamily="34" charset="0"/>
              <a:buChar char="•"/>
            </a:pPr>
            <a:r>
              <a:rPr lang="en-US" sz="1200" b="1" dirty="0">
                <a:solidFill>
                  <a:srgbClr val="FF0000"/>
                </a:solidFill>
                <a:latin typeface="Times New Roman" panose="02020603050405020304" pitchFamily="18" charset="0"/>
                <a:cs typeface="Times New Roman" panose="02020603050405020304" pitchFamily="18" charset="0"/>
              </a:rPr>
              <a:t>Signature date/Transcribed date/Dictated date should not consider as DOS date </a:t>
            </a:r>
          </a:p>
          <a:p>
            <a:pPr algn="just">
              <a:lnSpc>
                <a:spcPct val="150000"/>
              </a:lnSpc>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For Letter formats, letter date can be consider as DOS date when there is no conflict with provider attestation. If provider addresses any other date as seen, then provider seen date will be considered as DOS date.</a:t>
            </a:r>
            <a:endParaRPr lang="en-US" sz="1200" dirty="0">
              <a:latin typeface="Times New Roman" panose="02020603050405020304" pitchFamily="18" charset="0"/>
              <a:cs typeface="Times New Roman" panose="02020603050405020304" pitchFamily="18" charset="0"/>
            </a:endParaRPr>
          </a:p>
          <a:p>
            <a:pPr algn="just">
              <a:lnSpc>
                <a:spcPct val="150000"/>
              </a:lnSpc>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If there are multiple encounter dates in note, we should not consider any date as DOS date without any further support</a:t>
            </a:r>
            <a:r>
              <a:rPr lang="en-US" sz="1200" dirty="0" smtClean="0">
                <a:latin typeface="Times New Roman" panose="02020603050405020304" pitchFamily="18" charset="0"/>
                <a:cs typeface="Times New Roman" panose="02020603050405020304" pitchFamily="18" charset="0"/>
              </a:rPr>
              <a:t>.</a:t>
            </a:r>
          </a:p>
          <a:p>
            <a:r>
              <a:rPr lang="en-US" sz="1200" dirty="0" smtClean="0">
                <a:latin typeface="Times New Roman" panose="02020603050405020304" pitchFamily="18" charset="0"/>
                <a:cs typeface="Times New Roman" panose="02020603050405020304" pitchFamily="18" charset="0"/>
              </a:rPr>
              <a:t>If the patient’s name or unique identifier does not appear on each page of medical record, continuity </a:t>
            </a:r>
            <a:r>
              <a:rPr lang="en-US" sz="1200" dirty="0">
                <a:latin typeface="Times New Roman" panose="02020603050405020304" pitchFamily="18" charset="0"/>
                <a:cs typeface="Times New Roman" panose="02020603050405020304" pitchFamily="18" charset="0"/>
              </a:rPr>
              <a:t>from page to page must be shown either through the flow of content or page numbers</a:t>
            </a:r>
            <a:r>
              <a:rPr lang="en-US" sz="1200" dirty="0" smtClean="0">
                <a:latin typeface="Times New Roman" panose="02020603050405020304" pitchFamily="18" charset="0"/>
                <a:cs typeface="Times New Roman" panose="02020603050405020304" pitchFamily="18" charset="0"/>
              </a:rPr>
              <a:t>.</a:t>
            </a:r>
          </a:p>
          <a:p>
            <a:r>
              <a:rPr lang="en-US" sz="1200" b="1" dirty="0" smtClean="0">
                <a:latin typeface="Times New Roman" panose="02020603050405020304" pitchFamily="18" charset="0"/>
                <a:cs typeface="Times New Roman" panose="02020603050405020304" pitchFamily="18" charset="0"/>
              </a:rPr>
              <a:t>Example</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 Evidence of continuity used on additional pages when the DOS appears only on the first page. Page (1 of 3), (2 of 3), (3 of 3), etc. on each </a:t>
            </a:r>
            <a:r>
              <a:rPr lang="en-US" sz="1200" dirty="0" smtClean="0">
                <a:latin typeface="Times New Roman" panose="02020603050405020304" pitchFamily="18" charset="0"/>
                <a:cs typeface="Times New Roman" panose="02020603050405020304" pitchFamily="18" charset="0"/>
              </a:rPr>
              <a:t>page.</a:t>
            </a:r>
          </a:p>
          <a:p>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dirty="0" smtClean="0">
                <a:latin typeface="Times New Roman" panose="02020603050405020304" pitchFamily="18" charset="0"/>
                <a:cs typeface="Times New Roman" panose="02020603050405020304" pitchFamily="18" charset="0"/>
              </a:rPr>
              <a:t>An addressograph type stamp , Dates located on Encounter labels or other electronic demographic identification may be interpreted as the date of service for Emergency Department records or other hospital outpatient single date records.</a:t>
            </a: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smtClean="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solidFill>
                  <a:srgbClr val="FF0000"/>
                </a:solidFill>
                <a:latin typeface="Times New Roman" panose="02020603050405020304" pitchFamily="18" charset="0"/>
                <a:cs typeface="Times New Roman" panose="02020603050405020304" pitchFamily="18" charset="0"/>
              </a:rPr>
              <a:t>Discharge date should be considered as DOS date for Discharge summary (Admit date, discharge date </a:t>
            </a:r>
            <a:r>
              <a:rPr lang="en-US" sz="1200" b="1" dirty="0" smtClean="0">
                <a:solidFill>
                  <a:srgbClr val="FF0000"/>
                </a:solidFill>
                <a:latin typeface="Times New Roman" panose="02020603050405020304" pitchFamily="18" charset="0"/>
                <a:cs typeface="Times New Roman" panose="02020603050405020304" pitchFamily="18" charset="0"/>
              </a:rPr>
              <a:t>mandatory </a:t>
            </a:r>
            <a:r>
              <a:rPr lang="en-US" sz="1200" b="1" dirty="0">
                <a:solidFill>
                  <a:srgbClr val="FF0000"/>
                </a:solidFill>
                <a:latin typeface="Times New Roman" panose="02020603050405020304" pitchFamily="18" charset="0"/>
                <a:cs typeface="Times New Roman" panose="02020603050405020304" pitchFamily="18" charset="0"/>
              </a:rPr>
              <a:t>to code DS) </a:t>
            </a:r>
            <a:r>
              <a:rPr lang="en-US" sz="1200" dirty="0">
                <a:latin typeface="Times New Roman" panose="02020603050405020304" pitchFamily="18" charset="0"/>
                <a:cs typeface="Times New Roman" panose="02020603050405020304" pitchFamily="18" charset="0"/>
              </a:rPr>
              <a:t>and should be coded based on IP guidelines</a:t>
            </a:r>
            <a:r>
              <a:rPr lang="en-US" sz="1200" dirty="0" smtClean="0">
                <a:latin typeface="Times New Roman" panose="02020603050405020304" pitchFamily="18" charset="0"/>
                <a:cs typeface="Times New Roman" panose="02020603050405020304" pitchFamily="18" charset="0"/>
              </a:rPr>
              <a:t>.</a:t>
            </a: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If discharge date is not present coder must not code the discharge summary since it is missing the DOS date and it should be rejected with Outside </a:t>
            </a:r>
            <a:r>
              <a:rPr lang="en-US" sz="1200" dirty="0" smtClean="0">
                <a:latin typeface="Times New Roman" panose="02020603050405020304" pitchFamily="18" charset="0"/>
                <a:cs typeface="Times New Roman" panose="02020603050405020304" pitchFamily="18" charset="0"/>
              </a:rPr>
              <a:t>RA flag.</a:t>
            </a: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dirty="0">
                <a:latin typeface="Times New Roman" panose="02020603050405020304" pitchFamily="18" charset="0"/>
                <a:cs typeface="Times New Roman" panose="02020603050405020304" pitchFamily="18" charset="0"/>
              </a:rPr>
              <a:t>Admit date can consider as DOS date for H &amp; P</a:t>
            </a:r>
            <a:r>
              <a:rPr lang="en-US" sz="1200" dirty="0" smtClean="0">
                <a:latin typeface="Times New Roman" panose="02020603050405020304" pitchFamily="18" charset="0"/>
                <a:cs typeface="Times New Roman" panose="02020603050405020304" pitchFamily="18" charset="0"/>
              </a:rPr>
              <a:t>.</a:t>
            </a:r>
            <a:endParaRPr lang="en-IN" sz="1200" b="1" dirty="0">
              <a:solidFill>
                <a:srgbClr val="FF000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866775" y="4485054"/>
            <a:ext cx="2377646" cy="1044030"/>
          </a:xfrm>
          <a:prstGeom prst="rect">
            <a:avLst/>
          </a:prstGeom>
        </p:spPr>
      </p:pic>
    </p:spTree>
    <p:extLst>
      <p:ext uri="{BB962C8B-B14F-4D97-AF65-F5344CB8AC3E}">
        <p14:creationId xmlns:p14="http://schemas.microsoft.com/office/powerpoint/2010/main" val="4274562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100000">
              <a:schemeClr val="bg1"/>
            </a:gs>
            <a:gs pos="100000">
              <a:srgbClr val="00B0F0"/>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angle 1"/>
          <p:cNvSpPr/>
          <p:nvPr/>
        </p:nvSpPr>
        <p:spPr>
          <a:xfrm>
            <a:off x="742949" y="851267"/>
            <a:ext cx="10963276" cy="3600986"/>
          </a:xfrm>
          <a:prstGeom prst="rect">
            <a:avLst/>
          </a:prstGeom>
        </p:spPr>
        <p:txBody>
          <a:bodyPr wrap="square">
            <a:spAutoFit/>
          </a:bodyPr>
          <a:lstStyle/>
          <a:p>
            <a:r>
              <a:rPr lang="en-IN" sz="2000" b="1" u="sng" dirty="0" smtClean="0">
                <a:solidFill>
                  <a:srgbClr val="FF0000"/>
                </a:solidFill>
                <a:latin typeface="Times New Roman" panose="02020603050405020304" pitchFamily="18" charset="0"/>
                <a:cs typeface="Times New Roman" panose="02020603050405020304" pitchFamily="18" charset="0"/>
              </a:rPr>
              <a:t>Signature requirements:</a:t>
            </a:r>
          </a:p>
          <a:p>
            <a:endParaRPr lang="en-IN" sz="1600" dirty="0">
              <a:latin typeface="Times New Roman" panose="02020603050405020304" pitchFamily="18" charset="0"/>
              <a:cs typeface="Times New Roman" panose="02020603050405020304" pitchFamily="18" charset="0"/>
            </a:endParaRPr>
          </a:p>
          <a:p>
            <a:pPr marR="12320"/>
            <a:r>
              <a:rPr lang="en-US" sz="1600" dirty="0">
                <a:latin typeface="Times New Roman" panose="02020603050405020304" pitchFamily="18" charset="0"/>
                <a:cs typeface="Times New Roman" panose="02020603050405020304" pitchFamily="18" charset="0"/>
              </a:rPr>
              <a:t>If there is a signature deficiency found in an encounter, continue reviewing the document and accept all supported ICD-10-CM codes as long as the document:</a:t>
            </a:r>
          </a:p>
          <a:p>
            <a:r>
              <a:rPr lang="en-US" sz="1600" dirty="0" smtClean="0">
                <a:latin typeface="Times New Roman" panose="02020603050405020304" pitchFamily="18" charset="0"/>
                <a:cs typeface="Times New Roman" panose="02020603050405020304" pitchFamily="18" charset="0"/>
              </a:rPr>
              <a:t>                             does </a:t>
            </a:r>
            <a:r>
              <a:rPr lang="en-US" sz="1600" dirty="0">
                <a:latin typeface="Times New Roman" panose="02020603050405020304" pitchFamily="18" charset="0"/>
                <a:cs typeface="Times New Roman" panose="02020603050405020304" pitchFamily="18" charset="0"/>
              </a:rPr>
              <a:t>not indicate it was performed by an unacceptable provider</a:t>
            </a:r>
          </a:p>
          <a:p>
            <a:r>
              <a:rPr lang="en-US" sz="1600" dirty="0" smtClean="0">
                <a:latin typeface="Times New Roman" panose="02020603050405020304" pitchFamily="18" charset="0"/>
                <a:cs typeface="Times New Roman" panose="02020603050405020304" pitchFamily="18" charset="0"/>
              </a:rPr>
              <a:t>                             contains </a:t>
            </a:r>
            <a:r>
              <a:rPr lang="en-US" sz="1600" dirty="0">
                <a:latin typeface="Times New Roman" panose="02020603050405020304" pitchFamily="18" charset="0"/>
                <a:cs typeface="Times New Roman" panose="02020603050405020304" pitchFamily="18" charset="0"/>
              </a:rPr>
              <a:t>all other coding </a:t>
            </a:r>
            <a:r>
              <a:rPr lang="en-US" sz="1600" dirty="0" smtClean="0">
                <a:latin typeface="Times New Roman" panose="02020603050405020304" pitchFamily="18" charset="0"/>
                <a:cs typeface="Times New Roman" panose="02020603050405020304" pitchFamily="18" charset="0"/>
              </a:rPr>
              <a:t>requirements</a:t>
            </a:r>
          </a:p>
          <a:p>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en-IN" sz="1600" b="1" dirty="0" smtClean="0">
                <a:latin typeface="Times New Roman" panose="02020603050405020304" pitchFamily="18" charset="0"/>
                <a:cs typeface="Times New Roman" panose="02020603050405020304" pitchFamily="18" charset="0"/>
              </a:rPr>
              <a:t>Valid </a:t>
            </a:r>
            <a:r>
              <a:rPr lang="en-IN" sz="1600" b="1" dirty="0">
                <a:latin typeface="Times New Roman" panose="02020603050405020304" pitchFamily="18" charset="0"/>
                <a:cs typeface="Times New Roman" panose="02020603050405020304" pitchFamily="18" charset="0"/>
              </a:rPr>
              <a:t>Provider Signature</a:t>
            </a:r>
            <a:endParaRPr lang="en-IN"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A </a:t>
            </a:r>
            <a:r>
              <a:rPr lang="en-US" sz="1600" dirty="0">
                <a:latin typeface="Times New Roman" panose="02020603050405020304" pitchFamily="18" charset="0"/>
                <a:cs typeface="Times New Roman" panose="02020603050405020304" pitchFamily="18" charset="0"/>
              </a:rPr>
              <a:t>Tip of the Day (TOD) has been created to ensure the information is still available for coder’s reference. </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It is a coder’s responsibility to understand administrative medical record elements such as valid provider signatures.</a:t>
            </a:r>
          </a:p>
          <a:p>
            <a:pPr marL="742950" lvl="1"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The new TOD serves to educate on acceptable and unacceptable signature requirements, EMR authentication statements, etc</a:t>
            </a:r>
            <a:r>
              <a:rPr lang="en-US" sz="1600" dirty="0" smtClean="0">
                <a:latin typeface="Times New Roman" panose="02020603050405020304" pitchFamily="18" charset="0"/>
                <a:cs typeface="Times New Roman" panose="02020603050405020304" pitchFamily="18" charset="0"/>
              </a:rPr>
              <a:t>.</a:t>
            </a:r>
          </a:p>
          <a:p>
            <a:pPr lvl="1"/>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087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54166" y="381000"/>
            <a:ext cx="10123605" cy="400110"/>
          </a:xfrm>
          <a:prstGeom prst="rect">
            <a:avLst/>
          </a:prstGeom>
          <a:noFill/>
        </p:spPr>
        <p:txBody>
          <a:bodyPr wrap="square" rtlCol="0">
            <a:spAutoFit/>
          </a:bodyPr>
          <a:lstStyle/>
          <a:p>
            <a:r>
              <a:rPr lang="en-IN" sz="2000" b="1" dirty="0" smtClean="0">
                <a:solidFill>
                  <a:srgbClr val="FF0000"/>
                </a:solidFill>
              </a:rPr>
              <a:t>Acceptable Provider Speciality Types</a:t>
            </a:r>
            <a:endParaRPr lang="en-IN" sz="2000" b="1" dirty="0">
              <a:solidFill>
                <a:srgbClr val="FF0000"/>
              </a:solidFill>
            </a:endParaRPr>
          </a:p>
        </p:txBody>
      </p:sp>
      <p:pic>
        <p:nvPicPr>
          <p:cNvPr id="7" name="Picture 6"/>
          <p:cNvPicPr>
            <a:picLocks noChangeAspect="1"/>
          </p:cNvPicPr>
          <p:nvPr/>
        </p:nvPicPr>
        <p:blipFill>
          <a:blip r:embed="rId2"/>
          <a:stretch>
            <a:fillRect/>
          </a:stretch>
        </p:blipFill>
        <p:spPr>
          <a:xfrm>
            <a:off x="1154166" y="943035"/>
            <a:ext cx="9075683" cy="5578323"/>
          </a:xfrm>
          <a:prstGeom prst="rect">
            <a:avLst/>
          </a:prstGeom>
        </p:spPr>
      </p:pic>
    </p:spTree>
    <p:extLst>
      <p:ext uri="{BB962C8B-B14F-4D97-AF65-F5344CB8AC3E}">
        <p14:creationId xmlns:p14="http://schemas.microsoft.com/office/powerpoint/2010/main" val="1051484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150" y="821948"/>
            <a:ext cx="10906125" cy="5016758"/>
          </a:xfrm>
          <a:prstGeom prst="rect">
            <a:avLst/>
          </a:prstGeom>
        </p:spPr>
        <p:txBody>
          <a:bodyPr wrap="square">
            <a:spAutoFit/>
          </a:bodyPr>
          <a:lstStyle/>
          <a:p>
            <a:r>
              <a:rPr lang="en-IN" sz="1600" b="1" u="sng" dirty="0">
                <a:solidFill>
                  <a:srgbClr val="FF0000"/>
                </a:solidFill>
                <a:latin typeface="Times New Roman" panose="02020603050405020304" pitchFamily="18" charset="0"/>
                <a:cs typeface="Times New Roman" panose="02020603050405020304" pitchFamily="18" charset="0"/>
              </a:rPr>
              <a:t>Acceptable Provider Speciality Types</a:t>
            </a:r>
          </a:p>
          <a:p>
            <a:endParaRPr lang="en-IN"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PhD is an acceptable provider specialty when the note is a mental health encounter</a:t>
            </a:r>
            <a:r>
              <a:rPr lang="en-US" sz="1600" dirty="0" smtClean="0">
                <a:latin typeface="Times New Roman" panose="02020603050405020304" pitchFamily="18" charset="0"/>
                <a:cs typeface="Times New Roman" panose="02020603050405020304" pitchFamily="18" charset="0"/>
              </a:rPr>
              <a:t>. </a:t>
            </a:r>
          </a:p>
          <a:p>
            <a:r>
              <a:rPr lang="en-US" sz="1600" dirty="0" smtClean="0">
                <a:latin typeface="Times New Roman" panose="02020603050405020304" pitchFamily="18" charset="0"/>
                <a:cs typeface="Times New Roman" panose="02020603050405020304" pitchFamily="18" charset="0"/>
              </a:rPr>
              <a:t>     In </a:t>
            </a:r>
            <a:r>
              <a:rPr lang="en-US" sz="1600" dirty="0">
                <a:latin typeface="Times New Roman" panose="02020603050405020304" pitchFamily="18" charset="0"/>
                <a:cs typeface="Times New Roman" panose="02020603050405020304" pitchFamily="18" charset="0"/>
              </a:rPr>
              <a:t>counseling notes, the PhD is likely </a:t>
            </a:r>
            <a:r>
              <a:rPr lang="en-US" sz="1600" dirty="0" smtClean="0">
                <a:latin typeface="Times New Roman" panose="02020603050405020304" pitchFamily="18" charset="0"/>
                <a:cs typeface="Times New Roman" panose="02020603050405020304" pitchFamily="18" charset="0"/>
              </a:rPr>
              <a:t>a Psychologist</a:t>
            </a:r>
            <a:r>
              <a:rPr lang="en-US" sz="1600" dirty="0">
                <a:latin typeface="Times New Roman" panose="02020603050405020304" pitchFamily="18" charset="0"/>
                <a:cs typeface="Times New Roman" panose="02020603050405020304" pitchFamily="18" charset="0"/>
              </a:rPr>
              <a:t>.</a:t>
            </a:r>
          </a:p>
          <a:p>
            <a:endParaRPr lang="en-IN"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a:latin typeface="Times New Roman" panose="02020603050405020304" pitchFamily="18" charset="0"/>
                <a:cs typeface="Times New Roman" panose="02020603050405020304" pitchFamily="18" charset="0"/>
              </a:rPr>
              <a:t>Resident</a:t>
            </a:r>
            <a:r>
              <a:rPr lang="en-IN" sz="1600" dirty="0" smtClean="0">
                <a:latin typeface="Times New Roman" panose="02020603050405020304" pitchFamily="18" charset="0"/>
                <a:cs typeface="Times New Roman" panose="02020603050405020304" pitchFamily="18" charset="0"/>
              </a:rPr>
              <a:t>, Post Graduate Medical Students(PG-1,PGY-2)and Hospitalists are acceptable provider specialties.</a:t>
            </a:r>
          </a:p>
          <a:p>
            <a:pPr marL="285750" indent="-285750">
              <a:buFont typeface="Arial" panose="020B0604020202020204" pitchFamily="34" charset="0"/>
              <a:buChar char="•"/>
            </a:pPr>
            <a:endParaRPr lang="en-IN"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C</a:t>
            </a:r>
            <a:r>
              <a:rPr lang="en-US" sz="1600" dirty="0" smtClean="0">
                <a:latin typeface="Times New Roman" panose="02020603050405020304" pitchFamily="18" charset="0"/>
                <a:cs typeface="Times New Roman" panose="02020603050405020304" pitchFamily="18" charset="0"/>
              </a:rPr>
              <a:t>linical </a:t>
            </a:r>
            <a:r>
              <a:rPr lang="en-US" sz="1600" dirty="0">
                <a:latin typeface="Times New Roman" panose="02020603050405020304" pitchFamily="18" charset="0"/>
                <a:cs typeface="Times New Roman" panose="02020603050405020304" pitchFamily="18" charset="0"/>
              </a:rPr>
              <a:t>nurse specialist (CNS), Psych CNS, Advanced Practice Registered Nurse (ARNP) or Nurse Practitioner(NP</a:t>
            </a:r>
            <a:r>
              <a:rPr lang="en-US" sz="1600"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en-US" sz="1600" b="1" u="sng" dirty="0">
              <a:solidFill>
                <a:srgbClr val="FF0000"/>
              </a:solidFill>
              <a:latin typeface="Times New Roman" panose="02020603050405020304" pitchFamily="18" charset="0"/>
              <a:cs typeface="Times New Roman" panose="02020603050405020304" pitchFamily="18" charset="0"/>
            </a:endParaRPr>
          </a:p>
          <a:p>
            <a:r>
              <a:rPr lang="en-US" sz="1600" b="1" u="sng" dirty="0" smtClean="0">
                <a:solidFill>
                  <a:srgbClr val="FF0000"/>
                </a:solidFill>
                <a:latin typeface="Times New Roman" panose="02020603050405020304" pitchFamily="18" charset="0"/>
                <a:cs typeface="Times New Roman" panose="02020603050405020304" pitchFamily="18" charset="0"/>
              </a:rPr>
              <a:t>Unacceptable Provider </a:t>
            </a:r>
            <a:r>
              <a:rPr lang="en-US" sz="1600" b="1" u="sng" dirty="0" err="1" smtClean="0">
                <a:solidFill>
                  <a:srgbClr val="FF0000"/>
                </a:solidFill>
                <a:latin typeface="Times New Roman" panose="02020603050405020304" pitchFamily="18" charset="0"/>
                <a:cs typeface="Times New Roman" panose="02020603050405020304" pitchFamily="18" charset="0"/>
              </a:rPr>
              <a:t>Speciality</a:t>
            </a:r>
            <a:r>
              <a:rPr lang="en-US" sz="1600" b="1" u="sng" dirty="0" smtClean="0">
                <a:solidFill>
                  <a:srgbClr val="FF0000"/>
                </a:solidFill>
                <a:latin typeface="Times New Roman" panose="02020603050405020304" pitchFamily="18" charset="0"/>
                <a:cs typeface="Times New Roman" panose="02020603050405020304" pitchFamily="18" charset="0"/>
              </a:rPr>
              <a:t>:</a:t>
            </a:r>
          </a:p>
          <a:p>
            <a:endParaRPr lang="en-IN"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Nurses (RN, LPN), Medical Assistants and other office staff are NOT approved providers. Services provided by any of these provider types will not be </a:t>
            </a:r>
            <a:r>
              <a:rPr lang="en-US" sz="1600" dirty="0" smtClean="0">
                <a:latin typeface="Times New Roman" panose="02020603050405020304" pitchFamily="18" charset="0"/>
                <a:cs typeface="Times New Roman" panose="02020603050405020304" pitchFamily="18" charset="0"/>
              </a:rPr>
              <a:t>coded.</a:t>
            </a:r>
          </a:p>
          <a:p>
            <a:pPr marL="285750" indent="-285750">
              <a:buFont typeface="Arial" panose="020B0604020202020204" pitchFamily="34" charset="0"/>
              <a:buChar char="•"/>
            </a:pPr>
            <a:endParaRPr lang="en-US" sz="1600" b="1" u="sng" dirty="0">
              <a:solidFill>
                <a:srgbClr val="FF0000"/>
              </a:solidFill>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      Medical Record with unacceptable provider specialities cannot be coded as valid.</a:t>
            </a:r>
          </a:p>
          <a:p>
            <a:pPr marL="285750" indent="-285750">
              <a:buFont typeface="Arial" panose="020B0604020202020204" pitchFamily="34" charset="0"/>
              <a:buChar char="•"/>
            </a:pPr>
            <a:endParaRPr lang="en-US" sz="1600"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IN" sz="1600" dirty="0">
              <a:latin typeface="Times New Roman" panose="02020603050405020304" pitchFamily="18" charset="0"/>
              <a:cs typeface="Times New Roman" panose="02020603050405020304" pitchFamily="18" charset="0"/>
            </a:endParaRPr>
          </a:p>
          <a:p>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86808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7468" y="544003"/>
            <a:ext cx="9471804" cy="5755422"/>
          </a:xfrm>
          <a:prstGeom prst="rect">
            <a:avLst/>
          </a:prstGeom>
          <a:noFill/>
        </p:spPr>
        <p:txBody>
          <a:bodyPr wrap="square" rtlCol="0">
            <a:spAutoFit/>
          </a:bodyPr>
          <a:lstStyle/>
          <a:p>
            <a:r>
              <a:rPr lang="en-IN" b="1" u="sng" dirty="0" smtClean="0">
                <a:latin typeface="Times New Roman" panose="02020603050405020304" pitchFamily="18" charset="0"/>
                <a:cs typeface="Times New Roman" panose="02020603050405020304" pitchFamily="18" charset="0"/>
              </a:rPr>
              <a:t>DIAGNOSIS CODING:</a:t>
            </a:r>
          </a:p>
          <a:p>
            <a:endParaRPr lang="en-IN" sz="1600" b="1" dirty="0" smtClean="0">
              <a:latin typeface="Times New Roman" panose="02020603050405020304" pitchFamily="18" charset="0"/>
              <a:cs typeface="Times New Roman" panose="02020603050405020304" pitchFamily="18" charset="0"/>
            </a:endParaRPr>
          </a:p>
          <a:p>
            <a:r>
              <a:rPr lang="en-IN" sz="1600" b="1" dirty="0" smtClean="0">
                <a:latin typeface="Times New Roman" panose="02020603050405020304" pitchFamily="18" charset="0"/>
                <a:cs typeface="Times New Roman" panose="02020603050405020304" pitchFamily="18" charset="0"/>
              </a:rPr>
              <a:t>EMR/Encounter </a:t>
            </a:r>
            <a:r>
              <a:rPr lang="en-IN" sz="1600" b="1" dirty="0">
                <a:latin typeface="Times New Roman" panose="02020603050405020304" pitchFamily="18" charset="0"/>
                <a:cs typeface="Times New Roman" panose="02020603050405020304" pitchFamily="18" charset="0"/>
              </a:rPr>
              <a:t>Layouts/Formats</a:t>
            </a:r>
            <a:r>
              <a:rPr lang="en-IN" sz="1600" b="1" dirty="0" smtClean="0">
                <a:latin typeface="Times New Roman" panose="02020603050405020304" pitchFamily="18" charset="0"/>
                <a:cs typeface="Times New Roman" panose="02020603050405020304" pitchFamily="18" charset="0"/>
              </a:rPr>
              <a:t>:</a:t>
            </a:r>
          </a:p>
          <a:p>
            <a:r>
              <a:rPr lang="en-US" sz="1600" dirty="0" smtClean="0">
                <a:latin typeface="Times New Roman" panose="02020603050405020304" pitchFamily="18" charset="0"/>
                <a:cs typeface="Times New Roman" panose="02020603050405020304" pitchFamily="18" charset="0"/>
              </a:rPr>
              <a:t>Code </a:t>
            </a:r>
            <a:r>
              <a:rPr lang="en-US" sz="1600" dirty="0">
                <a:latin typeface="Times New Roman" panose="02020603050405020304" pitchFamily="18" charset="0"/>
                <a:cs typeface="Times New Roman" panose="02020603050405020304" pitchFamily="18" charset="0"/>
              </a:rPr>
              <a:t>diagnosis from Problem Lists, PMH, Medication lists, etc. from sections found outside the face-to-face portion of the note, when you can establish flow in </a:t>
            </a:r>
            <a:r>
              <a:rPr lang="en-US" sz="1600" dirty="0" smtClean="0">
                <a:latin typeface="Times New Roman" panose="02020603050405020304" pitchFamily="18" charset="0"/>
                <a:cs typeface="Times New Roman" panose="02020603050405020304" pitchFamily="18" charset="0"/>
              </a:rPr>
              <a:t>content (continuation of DOS) </a:t>
            </a:r>
            <a:r>
              <a:rPr lang="en-US" sz="1600" b="1" dirty="0">
                <a:latin typeface="Times New Roman" panose="02020603050405020304" pitchFamily="18" charset="0"/>
                <a:cs typeface="Times New Roman" panose="02020603050405020304" pitchFamily="18" charset="0"/>
              </a:rPr>
              <a:t>and </a:t>
            </a:r>
            <a:r>
              <a:rPr lang="en-US" sz="1600" dirty="0">
                <a:latin typeface="Times New Roman" panose="02020603050405020304" pitchFamily="18" charset="0"/>
                <a:cs typeface="Times New Roman" panose="02020603050405020304" pitchFamily="18" charset="0"/>
              </a:rPr>
              <a:t>that the information is part of that date of service being </a:t>
            </a:r>
            <a:r>
              <a:rPr lang="en-US" sz="1600" dirty="0" smtClean="0">
                <a:latin typeface="Times New Roman" panose="02020603050405020304" pitchFamily="18" charset="0"/>
                <a:cs typeface="Times New Roman" panose="02020603050405020304" pitchFamily="18" charset="0"/>
              </a:rPr>
              <a:t>coded.</a:t>
            </a:r>
            <a:endParaRPr lang="en-US" sz="1600" dirty="0">
              <a:latin typeface="Times New Roman" panose="02020603050405020304" pitchFamily="18" charset="0"/>
              <a:cs typeface="Times New Roman" panose="02020603050405020304" pitchFamily="18" charset="0"/>
            </a:endParaRPr>
          </a:p>
          <a:p>
            <a:endParaRPr lang="en-IN" sz="1600" b="1" u="sng" dirty="0" smtClean="0">
              <a:latin typeface="Times New Roman" panose="02020603050405020304" pitchFamily="18" charset="0"/>
              <a:cs typeface="Times New Roman" panose="02020603050405020304" pitchFamily="18" charset="0"/>
            </a:endParaRPr>
          </a:p>
          <a:p>
            <a:r>
              <a:rPr lang="en-IN" sz="1600" b="1" u="sng" dirty="0" smtClean="0">
                <a:latin typeface="Times New Roman" panose="02020603050405020304" pitchFamily="18" charset="0"/>
                <a:cs typeface="Times New Roman" panose="02020603050405020304" pitchFamily="18" charset="0"/>
              </a:rPr>
              <a:t>Chief Complaint:</a:t>
            </a:r>
          </a:p>
          <a:p>
            <a:endParaRPr lang="en-IN" sz="1600" b="1" u="sng"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IN" sz="1600" dirty="0" smtClean="0">
                <a:latin typeface="Times New Roman" panose="02020603050405020304" pitchFamily="18" charset="0"/>
                <a:cs typeface="Times New Roman" panose="02020603050405020304" pitchFamily="18" charset="0"/>
              </a:rPr>
              <a:t>If </a:t>
            </a:r>
            <a:r>
              <a:rPr lang="en-IN" sz="1600" dirty="0">
                <a:latin typeface="Times New Roman" panose="02020603050405020304" pitchFamily="18" charset="0"/>
                <a:cs typeface="Times New Roman" panose="02020603050405020304" pitchFamily="18" charset="0"/>
              </a:rPr>
              <a:t>the diagnosis documented in CC </a:t>
            </a:r>
            <a:r>
              <a:rPr lang="en-IN" sz="1600" dirty="0" smtClean="0">
                <a:latin typeface="Times New Roman" panose="02020603050405020304" pitchFamily="18" charset="0"/>
                <a:cs typeface="Times New Roman" panose="02020603050405020304" pitchFamily="18" charset="0"/>
              </a:rPr>
              <a:t>should </a:t>
            </a:r>
            <a:r>
              <a:rPr lang="en-IN" sz="1600" dirty="0">
                <a:latin typeface="Times New Roman" panose="02020603050405020304" pitchFamily="18" charset="0"/>
                <a:cs typeface="Times New Roman" panose="02020603050405020304" pitchFamily="18" charset="0"/>
              </a:rPr>
              <a:t>need supporting documentation (meat) to code.</a:t>
            </a:r>
            <a:endParaRPr lang="en-IN" sz="1600" b="0" u="none" strike="noStrike" dirty="0" smtClean="0">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b="1" u="sng" dirty="0" smtClean="0">
                <a:solidFill>
                  <a:srgbClr val="0070C0"/>
                </a:solidFill>
                <a:effectLst/>
                <a:latin typeface="Times New Roman" panose="02020603050405020304" pitchFamily="18" charset="0"/>
                <a:cs typeface="Times New Roman" panose="02020603050405020304" pitchFamily="18" charset="0"/>
              </a:rPr>
              <a:t>“History of</a:t>
            </a:r>
            <a:r>
              <a:rPr lang="en-US" sz="1600" u="sng" dirty="0" smtClean="0">
                <a:effectLst/>
                <a:latin typeface="Times New Roman" panose="02020603050405020304" pitchFamily="18" charset="0"/>
                <a:cs typeface="Times New Roman" panose="02020603050405020304" pitchFamily="18" charset="0"/>
              </a:rPr>
              <a:t>” </a:t>
            </a:r>
            <a:r>
              <a:rPr lang="en-US" sz="1600" dirty="0" smtClean="0">
                <a:effectLst/>
                <a:latin typeface="Times New Roman" panose="02020603050405020304" pitchFamily="18" charset="0"/>
                <a:cs typeface="Times New Roman" panose="02020603050405020304" pitchFamily="18" charset="0"/>
              </a:rPr>
              <a:t>statements documented in the encounter in the format of CC or HPI such as “Ms. is here today for her history of Lupus” should be handled in the same manner as </a:t>
            </a:r>
            <a:r>
              <a:rPr lang="en-US" sz="1600" b="1" dirty="0" smtClean="0">
                <a:solidFill>
                  <a:srgbClr val="0070C0"/>
                </a:solidFill>
                <a:effectLst/>
                <a:latin typeface="Times New Roman" panose="02020603050405020304" pitchFamily="18" charset="0"/>
                <a:cs typeface="Times New Roman" panose="02020603050405020304" pitchFamily="18" charset="0"/>
              </a:rPr>
              <a:t>PMH or problem lists</a:t>
            </a:r>
            <a:r>
              <a:rPr lang="en-US" sz="1600" dirty="0" smtClean="0">
                <a:effectLst/>
                <a:latin typeface="Times New Roman" panose="02020603050405020304" pitchFamily="18" charset="0"/>
                <a:cs typeface="Times New Roman" panose="02020603050405020304" pitchFamily="18" charset="0"/>
              </a:rPr>
              <a:t>.</a:t>
            </a:r>
          </a:p>
          <a:p>
            <a:endParaRPr lang="en-US" sz="1600" dirty="0" smtClean="0">
              <a:effectLst/>
              <a:latin typeface="Times New Roman" panose="02020603050405020304" pitchFamily="18" charset="0"/>
              <a:cs typeface="Times New Roman" panose="02020603050405020304" pitchFamily="18" charset="0"/>
            </a:endParaRPr>
          </a:p>
          <a:p>
            <a:r>
              <a:rPr lang="en-US" sz="1600" b="1" u="sng" dirty="0" smtClean="0">
                <a:latin typeface="Times New Roman" panose="02020603050405020304" pitchFamily="18" charset="0"/>
                <a:cs typeface="Times New Roman" panose="02020603050405020304" pitchFamily="18" charset="0"/>
              </a:rPr>
              <a:t>History of Present Illness (HPI):</a:t>
            </a:r>
          </a:p>
          <a:p>
            <a:endParaRPr lang="en-US" sz="1600" b="1" u="sng"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smtClean="0">
                <a:effectLst/>
                <a:latin typeface="Times New Roman" panose="02020603050405020304" pitchFamily="18" charset="0"/>
                <a:cs typeface="Times New Roman" panose="02020603050405020304" pitchFamily="18" charset="0"/>
              </a:rPr>
              <a:t>If the diagnosis documented in HPI as Provider active voice statements can directly capture those conditions without further support</a:t>
            </a:r>
            <a:r>
              <a:rPr lang="en-US" sz="1600" b="1" dirty="0">
                <a:latin typeface="Times New Roman" panose="02020603050405020304" pitchFamily="18" charset="0"/>
                <a:cs typeface="Times New Roman" panose="02020603050405020304" pitchFamily="18" charset="0"/>
              </a:rPr>
              <a:t> </a:t>
            </a:r>
            <a:r>
              <a:rPr lang="en-US" sz="1600" b="1" dirty="0" smtClean="0">
                <a:latin typeface="Times New Roman" panose="02020603050405020304" pitchFamily="18" charset="0"/>
                <a:cs typeface="Times New Roman" panose="02020603050405020304" pitchFamily="18" charset="0"/>
              </a:rPr>
              <a:t>except Critical acute conditions.</a:t>
            </a:r>
          </a:p>
          <a:p>
            <a:pPr marL="285750" indent="-285750">
              <a:buFont typeface="Arial" panose="020B0604020202020204" pitchFamily="34" charset="0"/>
              <a:buChar char="•"/>
            </a:pPr>
            <a:r>
              <a:rPr lang="en-US" sz="1600" b="1" u="sng" dirty="0">
                <a:solidFill>
                  <a:srgbClr val="0070C0"/>
                </a:solidFill>
                <a:latin typeface="Times New Roman" panose="02020603050405020304" pitchFamily="18" charset="0"/>
                <a:cs typeface="Times New Roman" panose="02020603050405020304" pitchFamily="18" charset="0"/>
              </a:rPr>
              <a:t>“History of</a:t>
            </a:r>
            <a:r>
              <a:rPr lang="en-US" sz="1600" u="sng"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statements documented in the encounter in the format of CC or HPI such as “Ms. is here today for her history of Lupus” should be handled in the </a:t>
            </a:r>
            <a:r>
              <a:rPr lang="en-US" sz="1600" dirty="0" smtClean="0">
                <a:latin typeface="Times New Roman" panose="02020603050405020304" pitchFamily="18" charset="0"/>
                <a:cs typeface="Times New Roman" panose="02020603050405020304" pitchFamily="18" charset="0"/>
              </a:rPr>
              <a:t>same </a:t>
            </a:r>
            <a:r>
              <a:rPr lang="en-US" sz="1600" dirty="0">
                <a:latin typeface="Times New Roman" panose="02020603050405020304" pitchFamily="18" charset="0"/>
                <a:cs typeface="Times New Roman" panose="02020603050405020304" pitchFamily="18" charset="0"/>
              </a:rPr>
              <a:t>manner as </a:t>
            </a:r>
            <a:r>
              <a:rPr lang="en-US" sz="1600" b="1" dirty="0">
                <a:solidFill>
                  <a:srgbClr val="0070C0"/>
                </a:solidFill>
                <a:latin typeface="Times New Roman" panose="02020603050405020304" pitchFamily="18" charset="0"/>
                <a:cs typeface="Times New Roman" panose="02020603050405020304" pitchFamily="18" charset="0"/>
              </a:rPr>
              <a:t>PMH or problem lists</a:t>
            </a:r>
            <a:r>
              <a:rPr lang="en-US" sz="1600"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sz="1600" dirty="0" smtClean="0">
                <a:latin typeface="Times New Roman" panose="02020603050405020304" pitchFamily="18" charset="0"/>
                <a:cs typeface="Times New Roman" panose="02020603050405020304" pitchFamily="18" charset="0"/>
              </a:rPr>
              <a:t>Directly accept the conditions if </a:t>
            </a:r>
            <a:r>
              <a:rPr lang="en-US" sz="1600" b="1" dirty="0" smtClean="0">
                <a:solidFill>
                  <a:srgbClr val="0070C0"/>
                </a:solidFill>
                <a:latin typeface="Times New Roman" panose="02020603050405020304" pitchFamily="18" charset="0"/>
                <a:cs typeface="Times New Roman" panose="02020603050405020304" pitchFamily="18" charset="0"/>
              </a:rPr>
              <a:t>“History </a:t>
            </a:r>
            <a:r>
              <a:rPr lang="en-US" sz="1600" b="1" dirty="0">
                <a:solidFill>
                  <a:srgbClr val="0070C0"/>
                </a:solidFill>
                <a:latin typeface="Times New Roman" panose="02020603050405020304" pitchFamily="18" charset="0"/>
                <a:cs typeface="Times New Roman" panose="02020603050405020304" pitchFamily="18" charset="0"/>
              </a:rPr>
              <a:t>of</a:t>
            </a:r>
            <a:r>
              <a:rPr lang="en-US" sz="1600" dirty="0">
                <a:latin typeface="Times New Roman" panose="02020603050405020304" pitchFamily="18" charset="0"/>
                <a:cs typeface="Times New Roman" panose="02020603050405020304" pitchFamily="18" charset="0"/>
              </a:rPr>
              <a:t>” statements documented in the </a:t>
            </a:r>
            <a:r>
              <a:rPr lang="en-US" sz="1600" dirty="0" smtClean="0">
                <a:latin typeface="Times New Roman" panose="02020603050405020304" pitchFamily="18" charset="0"/>
                <a:cs typeface="Times New Roman" panose="02020603050405020304" pitchFamily="18" charset="0"/>
              </a:rPr>
              <a:t>encounter with support. </a:t>
            </a:r>
          </a:p>
          <a:p>
            <a:r>
              <a:rPr lang="en-US" sz="1600" dirty="0" smtClean="0">
                <a:latin typeface="Times New Roman" panose="02020603050405020304" pitchFamily="18" charset="0"/>
                <a:cs typeface="Times New Roman" panose="02020603050405020304" pitchFamily="18" charset="0"/>
              </a:rPr>
              <a:t>      </a:t>
            </a:r>
            <a:r>
              <a:rPr lang="en-US" sz="1600" dirty="0" smtClean="0">
                <a:solidFill>
                  <a:srgbClr val="C00000"/>
                </a:solidFill>
                <a:latin typeface="Times New Roman" panose="02020603050405020304" pitchFamily="18" charset="0"/>
                <a:cs typeface="Times New Roman" panose="02020603050405020304" pitchFamily="18" charset="0"/>
              </a:rPr>
              <a:t>Example</a:t>
            </a:r>
            <a:r>
              <a:rPr lang="en-US" sz="1600" dirty="0" smtClean="0">
                <a:latin typeface="Times New Roman" panose="02020603050405020304" pitchFamily="18" charset="0"/>
                <a:cs typeface="Times New Roman" panose="02020603050405020304" pitchFamily="18" charset="0"/>
              </a:rPr>
              <a:t>: Patient with the “History of Diabetes on Metformin”. </a:t>
            </a:r>
          </a:p>
          <a:p>
            <a:r>
              <a:rPr lang="en-US" sz="1600" dirty="0" smtClean="0">
                <a:latin typeface="Times New Roman" panose="02020603050405020304" pitchFamily="18" charset="0"/>
                <a:cs typeface="Times New Roman" panose="02020603050405020304" pitchFamily="18" charset="0"/>
              </a:rPr>
              <a:t>                       Action Plan: </a:t>
            </a:r>
            <a:r>
              <a:rPr lang="en-US" sz="1600" b="1" dirty="0" smtClean="0">
                <a:solidFill>
                  <a:srgbClr val="FF0000"/>
                </a:solidFill>
                <a:latin typeface="Times New Roman" panose="02020603050405020304" pitchFamily="18" charset="0"/>
                <a:cs typeface="Times New Roman" panose="02020603050405020304" pitchFamily="18" charset="0"/>
              </a:rPr>
              <a:t>Accept E11.9 </a:t>
            </a:r>
            <a:endParaRPr lang="en-US" sz="1600" b="1" dirty="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7421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8671" y="595967"/>
            <a:ext cx="10515601" cy="181588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IN" sz="1600" b="1" dirty="0" smtClean="0">
                <a:solidFill>
                  <a:schemeClr val="tx1"/>
                </a:solidFill>
                <a:latin typeface="Times New Roman" panose="02020603050405020304" pitchFamily="18" charset="0"/>
                <a:cs typeface="Times New Roman" panose="02020603050405020304" pitchFamily="18" charset="0"/>
              </a:rPr>
              <a:t>                                                                                           Example 1 </a:t>
            </a:r>
            <a:endParaRPr lang="en-IN" sz="1600" dirty="0">
              <a:solidFill>
                <a:schemeClr val="tx1"/>
              </a:solidFill>
              <a:latin typeface="Times New Roman" panose="02020603050405020304" pitchFamily="18" charset="0"/>
              <a:cs typeface="Times New Roman" panose="02020603050405020304" pitchFamily="18" charset="0"/>
            </a:endParaRPr>
          </a:p>
          <a:p>
            <a:endParaRPr lang="en-IN" sz="1600" dirty="0">
              <a:solidFill>
                <a:schemeClr val="tx1"/>
              </a:solidFill>
              <a:latin typeface="Times New Roman" panose="02020603050405020304" pitchFamily="18" charset="0"/>
              <a:cs typeface="Times New Roman" panose="02020603050405020304" pitchFamily="18" charset="0"/>
            </a:endParaRPr>
          </a:p>
          <a:p>
            <a:pPr marR="82010"/>
            <a:r>
              <a:rPr lang="en-US" sz="1600" b="1" dirty="0">
                <a:solidFill>
                  <a:schemeClr val="tx1"/>
                </a:solidFill>
                <a:latin typeface="Times New Roman" panose="02020603050405020304" pitchFamily="18" charset="0"/>
                <a:cs typeface="Times New Roman" panose="02020603050405020304" pitchFamily="18" charset="0"/>
              </a:rPr>
              <a:t>HPI: </a:t>
            </a:r>
            <a:r>
              <a:rPr lang="en-US" sz="1600" dirty="0">
                <a:solidFill>
                  <a:schemeClr val="tx1"/>
                </a:solidFill>
                <a:latin typeface="Times New Roman" panose="02020603050405020304" pitchFamily="18" charset="0"/>
                <a:cs typeface="Times New Roman" panose="02020603050405020304" pitchFamily="18" charset="0"/>
              </a:rPr>
              <a:t>“Patient with a history of Diabetes presents to the clinic today.” </a:t>
            </a:r>
          </a:p>
          <a:p>
            <a:pPr marR="141110"/>
            <a:r>
              <a:rPr lang="en-IN" sz="1600" b="1" dirty="0">
                <a:solidFill>
                  <a:schemeClr val="tx1"/>
                </a:solidFill>
                <a:latin typeface="Times New Roman" panose="02020603050405020304" pitchFamily="18" charset="0"/>
                <a:cs typeface="Times New Roman" panose="02020603050405020304" pitchFamily="18" charset="0"/>
              </a:rPr>
              <a:t>Med List: </a:t>
            </a:r>
            <a:r>
              <a:rPr lang="en-IN" sz="1600" dirty="0" smtClean="0">
                <a:solidFill>
                  <a:schemeClr val="tx1"/>
                </a:solidFill>
                <a:latin typeface="Times New Roman" panose="02020603050405020304" pitchFamily="18" charset="0"/>
                <a:cs typeface="Times New Roman" panose="02020603050405020304" pitchFamily="18" charset="0"/>
              </a:rPr>
              <a:t>Insulin </a:t>
            </a:r>
          </a:p>
          <a:p>
            <a:pPr marR="49890"/>
            <a:r>
              <a:rPr lang="en-US" sz="1600" b="1" dirty="0" smtClean="0">
                <a:solidFill>
                  <a:schemeClr val="tx1"/>
                </a:solidFill>
                <a:latin typeface="Times New Roman" panose="02020603050405020304" pitchFamily="18" charset="0"/>
                <a:cs typeface="Times New Roman" panose="02020603050405020304" pitchFamily="18" charset="0"/>
              </a:rPr>
              <a:t>Code: </a:t>
            </a:r>
            <a:r>
              <a:rPr lang="en-US" sz="1600" dirty="0" smtClean="0">
                <a:solidFill>
                  <a:schemeClr val="tx1"/>
                </a:solidFill>
                <a:latin typeface="Times New Roman" panose="02020603050405020304" pitchFamily="18" charset="0"/>
                <a:cs typeface="Times New Roman" panose="02020603050405020304" pitchFamily="18" charset="0"/>
              </a:rPr>
              <a:t>E11.9, </a:t>
            </a:r>
            <a:r>
              <a:rPr lang="en-US" sz="1600" i="1" dirty="0" smtClean="0">
                <a:solidFill>
                  <a:schemeClr val="tx1"/>
                </a:solidFill>
                <a:latin typeface="Times New Roman" panose="02020603050405020304" pitchFamily="18" charset="0"/>
                <a:cs typeface="Times New Roman" panose="02020603050405020304" pitchFamily="18" charset="0"/>
              </a:rPr>
              <a:t>Type 2 diabetes mellitus without complications </a:t>
            </a:r>
            <a:r>
              <a:rPr lang="en-US" sz="1600" dirty="0" smtClean="0">
                <a:solidFill>
                  <a:schemeClr val="tx1"/>
                </a:solidFill>
                <a:latin typeface="Times New Roman" panose="02020603050405020304" pitchFamily="18" charset="0"/>
                <a:cs typeface="Times New Roman" panose="02020603050405020304" pitchFamily="18" charset="0"/>
              </a:rPr>
              <a:t>and append Unlinked Medication (F11) </a:t>
            </a:r>
          </a:p>
          <a:p>
            <a:pPr marR="13230"/>
            <a:r>
              <a:rPr lang="en-US" sz="1600" b="1" dirty="0" smtClean="0">
                <a:solidFill>
                  <a:schemeClr val="tx1"/>
                </a:solidFill>
                <a:latin typeface="Times New Roman" panose="02020603050405020304" pitchFamily="18" charset="0"/>
                <a:cs typeface="Times New Roman" panose="02020603050405020304" pitchFamily="18" charset="0"/>
              </a:rPr>
              <a:t>Rationale</a:t>
            </a:r>
            <a:r>
              <a:rPr lang="en-US" sz="1600" b="1"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Diabetes is supported by the Insulin in the Medication List. Append F11 when a chronic condition is reported outside of the A&amp;P or PE, not in the provider’s active voice, and is supported only by an unlinked medication.</a:t>
            </a:r>
            <a:endParaRPr lang="en-IN" sz="1600" dirty="0">
              <a:solidFill>
                <a:schemeClr val="tx1"/>
              </a:solidFill>
              <a:latin typeface="Times New Roman" panose="02020603050405020304" pitchFamily="18" charset="0"/>
              <a:cs typeface="Times New Roman" panose="02020603050405020304" pitchFamily="18" charset="0"/>
            </a:endParaRPr>
          </a:p>
        </p:txBody>
      </p:sp>
      <p:sp>
        <p:nvSpPr>
          <p:cNvPr id="3" name="Rectangle 2"/>
          <p:cNvSpPr/>
          <p:nvPr/>
        </p:nvSpPr>
        <p:spPr>
          <a:xfrm>
            <a:off x="800092" y="2979152"/>
            <a:ext cx="10582276" cy="107721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R="89250" algn="ctr"/>
            <a:r>
              <a:rPr lang="en-IN" sz="1600" b="1" dirty="0" smtClean="0">
                <a:solidFill>
                  <a:schemeClr val="tx1"/>
                </a:solidFill>
                <a:latin typeface="Times New Roman" panose="02020603050405020304" pitchFamily="18" charset="0"/>
                <a:cs typeface="Times New Roman" panose="02020603050405020304" pitchFamily="18" charset="0"/>
              </a:rPr>
              <a:t>Example </a:t>
            </a:r>
            <a:r>
              <a:rPr lang="en-IN" sz="1600" b="1" dirty="0">
                <a:solidFill>
                  <a:schemeClr val="tx1"/>
                </a:solidFill>
                <a:latin typeface="Times New Roman" panose="02020603050405020304" pitchFamily="18" charset="0"/>
                <a:cs typeface="Times New Roman" panose="02020603050405020304" pitchFamily="18" charset="0"/>
              </a:rPr>
              <a:t>2 </a:t>
            </a:r>
            <a:endParaRPr lang="en-IN" sz="1600" dirty="0">
              <a:solidFill>
                <a:schemeClr val="tx1"/>
              </a:solidFill>
              <a:latin typeface="Times New Roman" panose="02020603050405020304" pitchFamily="18" charset="0"/>
              <a:cs typeface="Times New Roman" panose="02020603050405020304" pitchFamily="18" charset="0"/>
            </a:endParaRPr>
          </a:p>
          <a:p>
            <a:pPr marR="73630"/>
            <a:r>
              <a:rPr lang="en-US" sz="1600" b="1" dirty="0">
                <a:solidFill>
                  <a:schemeClr val="tx1"/>
                </a:solidFill>
                <a:latin typeface="Times New Roman" panose="02020603050405020304" pitchFamily="18" charset="0"/>
                <a:cs typeface="Times New Roman" panose="02020603050405020304" pitchFamily="18" charset="0"/>
              </a:rPr>
              <a:t>HPI: </a:t>
            </a:r>
            <a:r>
              <a:rPr lang="en-US" sz="1600" dirty="0">
                <a:solidFill>
                  <a:schemeClr val="tx1"/>
                </a:solidFill>
                <a:latin typeface="Times New Roman" panose="02020603050405020304" pitchFamily="18" charset="0"/>
                <a:cs typeface="Times New Roman" panose="02020603050405020304" pitchFamily="18" charset="0"/>
              </a:rPr>
              <a:t>“Patient with a history of Ulcerative Colitis presents to the clinic today.” </a:t>
            </a:r>
          </a:p>
          <a:p>
            <a:pPr marR="84310"/>
            <a:r>
              <a:rPr lang="en-US" sz="1600" b="1" dirty="0">
                <a:solidFill>
                  <a:schemeClr val="tx1"/>
                </a:solidFill>
                <a:latin typeface="Times New Roman" panose="02020603050405020304" pitchFamily="18" charset="0"/>
                <a:cs typeface="Times New Roman" panose="02020603050405020304" pitchFamily="18" charset="0"/>
              </a:rPr>
              <a:t>Do not Code: </a:t>
            </a:r>
            <a:r>
              <a:rPr lang="en-US" sz="1600" dirty="0">
                <a:solidFill>
                  <a:schemeClr val="tx1"/>
                </a:solidFill>
                <a:latin typeface="Times New Roman" panose="02020603050405020304" pitchFamily="18" charset="0"/>
                <a:cs typeface="Times New Roman" panose="02020603050405020304" pitchFamily="18" charset="0"/>
              </a:rPr>
              <a:t>K51.90, </a:t>
            </a:r>
            <a:r>
              <a:rPr lang="en-US" sz="1600" i="1" dirty="0">
                <a:solidFill>
                  <a:schemeClr val="tx1"/>
                </a:solidFill>
                <a:latin typeface="Times New Roman" panose="02020603050405020304" pitchFamily="18" charset="0"/>
                <a:cs typeface="Times New Roman" panose="02020603050405020304" pitchFamily="18" charset="0"/>
              </a:rPr>
              <a:t>Ulcerative colitis, unspecified, without complications </a:t>
            </a:r>
            <a:endParaRPr lang="en-US" sz="1600" dirty="0">
              <a:solidFill>
                <a:schemeClr val="tx1"/>
              </a:solidFill>
              <a:latin typeface="Times New Roman" panose="02020603050405020304" pitchFamily="18" charset="0"/>
              <a:cs typeface="Times New Roman" panose="02020603050405020304" pitchFamily="18" charset="0"/>
            </a:endParaRPr>
          </a:p>
          <a:p>
            <a:pPr marR="83340"/>
            <a:r>
              <a:rPr lang="en-US" sz="1600" b="1" dirty="0">
                <a:solidFill>
                  <a:schemeClr val="tx1"/>
                </a:solidFill>
                <a:latin typeface="Times New Roman" panose="02020603050405020304" pitchFamily="18" charset="0"/>
                <a:cs typeface="Times New Roman" panose="02020603050405020304" pitchFamily="18" charset="0"/>
              </a:rPr>
              <a:t>Rationale: </a:t>
            </a:r>
            <a:r>
              <a:rPr lang="en-US" sz="1600" dirty="0">
                <a:solidFill>
                  <a:schemeClr val="tx1"/>
                </a:solidFill>
                <a:latin typeface="Times New Roman" panose="02020603050405020304" pitchFamily="18" charset="0"/>
                <a:cs typeface="Times New Roman" panose="02020603050405020304" pitchFamily="18" charset="0"/>
              </a:rPr>
              <a:t>Ulcerative Colitis is not supported as active in the encounter. </a:t>
            </a:r>
            <a:endParaRPr lang="en-IN" sz="1600" dirty="0">
              <a:solidFill>
                <a:schemeClr val="tx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828671" y="4714875"/>
            <a:ext cx="10382249" cy="13234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smtClean="0">
                <a:solidFill>
                  <a:schemeClr val="tx1"/>
                </a:solidFill>
                <a:latin typeface="Times New Roman" panose="02020603050405020304" pitchFamily="18" charset="0"/>
                <a:cs typeface="Times New Roman" panose="02020603050405020304" pitchFamily="18" charset="0"/>
              </a:rPr>
              <a:t>                                                                                             </a:t>
            </a:r>
            <a:r>
              <a:rPr lang="en-US" sz="1600" b="1" dirty="0" smtClean="0">
                <a:solidFill>
                  <a:schemeClr val="tx1"/>
                </a:solidFill>
                <a:latin typeface="Times New Roman" panose="02020603050405020304" pitchFamily="18" charset="0"/>
                <a:cs typeface="Times New Roman" panose="02020603050405020304" pitchFamily="18" charset="0"/>
              </a:rPr>
              <a:t>Example3</a:t>
            </a:r>
          </a:p>
          <a:p>
            <a:r>
              <a:rPr lang="en-US" sz="1600" b="1" dirty="0" smtClean="0">
                <a:solidFill>
                  <a:schemeClr val="tx1"/>
                </a:solidFill>
                <a:latin typeface="Times New Roman" panose="02020603050405020304" pitchFamily="18" charset="0"/>
                <a:cs typeface="Times New Roman" panose="02020603050405020304" pitchFamily="18" charset="0"/>
              </a:rPr>
              <a:t>HPI:</a:t>
            </a:r>
            <a:r>
              <a:rPr lang="en-US" sz="1600" dirty="0" smtClean="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Patient with the “History of Diabetes on Metformin”. </a:t>
            </a:r>
          </a:p>
          <a:p>
            <a:r>
              <a:rPr lang="en-US" sz="1600" b="1" dirty="0" smtClean="0">
                <a:solidFill>
                  <a:schemeClr val="tx1"/>
                </a:solidFill>
                <a:latin typeface="Times New Roman" panose="02020603050405020304" pitchFamily="18" charset="0"/>
                <a:cs typeface="Times New Roman" panose="02020603050405020304" pitchFamily="18" charset="0"/>
              </a:rPr>
              <a:t>Action </a:t>
            </a:r>
            <a:r>
              <a:rPr lang="en-US" sz="1600" b="1" dirty="0">
                <a:solidFill>
                  <a:schemeClr val="tx1"/>
                </a:solidFill>
                <a:latin typeface="Times New Roman" panose="02020603050405020304" pitchFamily="18" charset="0"/>
                <a:cs typeface="Times New Roman" panose="02020603050405020304" pitchFamily="18" charset="0"/>
              </a:rPr>
              <a:t>Plan</a:t>
            </a:r>
            <a:r>
              <a:rPr lang="en-US" sz="1600" dirty="0">
                <a:solidFill>
                  <a:schemeClr val="tx1"/>
                </a:solidFill>
                <a:latin typeface="Times New Roman" panose="02020603050405020304" pitchFamily="18" charset="0"/>
                <a:cs typeface="Times New Roman" panose="02020603050405020304" pitchFamily="18" charset="0"/>
              </a:rPr>
              <a:t>: Accept E11.9 </a:t>
            </a:r>
            <a:endParaRPr lang="en-US" sz="1600" dirty="0" smtClean="0">
              <a:solidFill>
                <a:schemeClr val="tx1"/>
              </a:solidFill>
              <a:latin typeface="Times New Roman" panose="02020603050405020304" pitchFamily="18" charset="0"/>
              <a:cs typeface="Times New Roman" panose="02020603050405020304" pitchFamily="18" charset="0"/>
            </a:endParaRPr>
          </a:p>
          <a:p>
            <a:r>
              <a:rPr lang="en-US" sz="1600" dirty="0" smtClean="0">
                <a:solidFill>
                  <a:schemeClr val="tx1"/>
                </a:solidFill>
                <a:latin typeface="Times New Roman" panose="02020603050405020304" pitchFamily="18" charset="0"/>
                <a:cs typeface="Times New Roman" panose="02020603050405020304" pitchFamily="18" charset="0"/>
              </a:rPr>
              <a:t>Rationale: Diabetes is supported by Linked Medication by provider hence can accept E11.9</a:t>
            </a:r>
            <a:endParaRPr lang="en-US" sz="1600" dirty="0">
              <a:solidFill>
                <a:schemeClr val="tx1"/>
              </a:solidFill>
              <a:latin typeface="Times New Roman" panose="02020603050405020304" pitchFamily="18" charset="0"/>
              <a:cs typeface="Times New Roman" panose="02020603050405020304" pitchFamily="18" charset="0"/>
            </a:endParaRPr>
          </a:p>
          <a:p>
            <a:endParaRPr lang="en-IN" sz="1600" dirty="0"/>
          </a:p>
        </p:txBody>
      </p:sp>
    </p:spTree>
    <p:extLst>
      <p:ext uri="{BB962C8B-B14F-4D97-AF65-F5344CB8AC3E}">
        <p14:creationId xmlns:p14="http://schemas.microsoft.com/office/powerpoint/2010/main" val="222196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1684</TotalTime>
  <Words>4310</Words>
  <Application>Microsoft Office PowerPoint</Application>
  <PresentationFormat>Widescreen</PresentationFormat>
  <Paragraphs>554</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173</cp:revision>
  <dcterms:created xsi:type="dcterms:W3CDTF">2023-09-29T15:42:22Z</dcterms:created>
  <dcterms:modified xsi:type="dcterms:W3CDTF">2023-10-02T07:38:16Z</dcterms:modified>
</cp:coreProperties>
</file>